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sldIdLst>
    <p:sldId id="256" r:id="rId2"/>
    <p:sldId id="257" r:id="rId3"/>
    <p:sldId id="258" r:id="rId4"/>
    <p:sldId id="273" r:id="rId5"/>
    <p:sldId id="276" r:id="rId6"/>
    <p:sldId id="277" r:id="rId7"/>
    <p:sldId id="280"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7DE6C-4B76-43AF-B120-5CE0DE198C9B}"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2921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96815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614652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548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64692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7DE6C-4B76-43AF-B120-5CE0DE198C9B}"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146073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7DE6C-4B76-43AF-B120-5CE0DE198C9B}"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990908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7DE6C-4B76-43AF-B120-5CE0DE198C9B}"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653887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7DE6C-4B76-43AF-B120-5CE0DE198C9B}"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17356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7DE6C-4B76-43AF-B120-5CE0DE198C9B}"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113013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7DE6C-4B76-43AF-B120-5CE0DE198C9B}"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107502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56976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7DE6C-4B76-43AF-B120-5CE0DE198C9B}"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01961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7DE6C-4B76-43AF-B120-5CE0DE198C9B}"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1237780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2E7DE6C-4B76-43AF-B120-5CE0DE198C9B}"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81643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353245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DE6C-4B76-43AF-B120-5CE0DE198C9B}"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CE97-EDE2-4AE0-84EE-F34C09155689}" type="slidenum">
              <a:rPr lang="en-US" smtClean="0"/>
              <a:t>‹#›</a:t>
            </a:fld>
            <a:endParaRPr lang="en-US"/>
          </a:p>
        </p:txBody>
      </p:sp>
    </p:spTree>
    <p:extLst>
      <p:ext uri="{BB962C8B-B14F-4D97-AF65-F5344CB8AC3E}">
        <p14:creationId xmlns:p14="http://schemas.microsoft.com/office/powerpoint/2010/main" val="2881410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2E7DE6C-4B76-43AF-B120-5CE0DE198C9B}" type="datetimeFigureOut">
              <a:rPr lang="en-US" smtClean="0"/>
              <a:t>10/26/2023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2E9CE97-EDE2-4AE0-84EE-F34C09155689}" type="slidenum">
              <a:rPr lang="en-US" smtClean="0"/>
              <a:t>‹#›</a:t>
            </a:fld>
            <a:endParaRPr lang="en-US"/>
          </a:p>
        </p:txBody>
      </p:sp>
    </p:spTree>
    <p:extLst>
      <p:ext uri="{BB962C8B-B14F-4D97-AF65-F5344CB8AC3E}">
        <p14:creationId xmlns:p14="http://schemas.microsoft.com/office/powerpoint/2010/main" val="12487564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viblo.asia/p/gioi-thieu-tong-quan-ve-voip-oOVlYBW458W/" TargetMode="External"/><Relationship Id="rId2" Type="http://schemas.openxmlformats.org/officeDocument/2006/relationships/hyperlink" Target="https://quantrimang.com/cong-nghe/tim-hieu-ve-voice-over-internet-protocol-voip-35240/" TargetMode="External"/><Relationship Id="rId1" Type="http://schemas.openxmlformats.org/officeDocument/2006/relationships/slideLayout" Target="../slideLayouts/slideLayout11.xml"/><Relationship Id="rId4" Type="http://schemas.openxmlformats.org/officeDocument/2006/relationships/hyperlink" Target="https://hoang.tech/topics/freepbx/"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6CF9C9-A51B-DBA8-BEDC-C3A1BAD0DB6B}"/>
              </a:ext>
            </a:extLst>
          </p:cNvPr>
          <p:cNvPicPr>
            <a:picLocks noChangeAspect="1"/>
          </p:cNvPicPr>
          <p:nvPr/>
        </p:nvPicPr>
        <p:blipFill>
          <a:blip r:embed="rId2"/>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B644F71-8232-01A4-FEAE-808AB6AB2BF8}"/>
              </a:ext>
            </a:extLst>
          </p:cNvPr>
          <p:cNvPicPr>
            <a:picLocks noChangeAspect="1"/>
          </p:cNvPicPr>
          <p:nvPr/>
        </p:nvPicPr>
        <p:blipFill>
          <a:blip r:embed="rId3"/>
          <a:stretch>
            <a:fillRect/>
          </a:stretch>
        </p:blipFill>
        <p:spPr>
          <a:xfrm>
            <a:off x="485037" y="1333421"/>
            <a:ext cx="4615283" cy="35433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Title 13">
            <a:extLst>
              <a:ext uri="{FF2B5EF4-FFF2-40B4-BE49-F238E27FC236}">
                <a16:creationId xmlns:a16="http://schemas.microsoft.com/office/drawing/2014/main" id="{D74CF5D6-0FAF-41A7-0CDF-4107EEF71F1C}"/>
              </a:ext>
            </a:extLst>
          </p:cNvPr>
          <p:cNvSpPr>
            <a:spLocks noGrp="1"/>
          </p:cNvSpPr>
          <p:nvPr>
            <p:ph type="title"/>
          </p:nvPr>
        </p:nvSpPr>
        <p:spPr>
          <a:xfrm>
            <a:off x="5652718" y="1889125"/>
            <a:ext cx="5621124" cy="772795"/>
          </a:xfrm>
        </p:spPr>
        <p:txBody>
          <a:bodyPr>
            <a:normAutofit fontScale="90000"/>
          </a:bodyPr>
          <a:lstStyle/>
          <a:p>
            <a:pPr algn="ctr"/>
            <a:r>
              <a:rPr lang="en-US">
                <a:solidFill>
                  <a:srgbClr val="FFC000"/>
                </a:solidFill>
                <a:latin typeface="Arial" panose="020B0604020202020204" pitchFamily="34" charset="0"/>
                <a:cs typeface="Arial" panose="020B0604020202020204" pitchFamily="34" charset="0"/>
              </a:rPr>
              <a:t>BÁO CÁO TIỂU LUẬN</a:t>
            </a:r>
            <a:br>
              <a:rPr lang="en-US">
                <a:solidFill>
                  <a:srgbClr val="FFC000"/>
                </a:solidFill>
                <a:latin typeface="Arial" panose="020B0604020202020204" pitchFamily="34" charset="0"/>
                <a:cs typeface="Arial" panose="020B0604020202020204" pitchFamily="34" charset="0"/>
              </a:rPr>
            </a:br>
            <a:r>
              <a:rPr lang="en-US">
                <a:solidFill>
                  <a:srgbClr val="FFC000"/>
                </a:solidFill>
                <a:latin typeface="Arial" panose="020B0604020202020204" pitchFamily="34" charset="0"/>
                <a:cs typeface="Arial" panose="020B0604020202020204" pitchFamily="34" charset="0"/>
              </a:rPr>
              <a:t>VO-IP</a:t>
            </a:r>
          </a:p>
        </p:txBody>
      </p:sp>
      <p:sp>
        <p:nvSpPr>
          <p:cNvPr id="15" name="Rectangle: Rounded Corners 14">
            <a:extLst>
              <a:ext uri="{FF2B5EF4-FFF2-40B4-BE49-F238E27FC236}">
                <a16:creationId xmlns:a16="http://schemas.microsoft.com/office/drawing/2014/main" id="{71A97D9B-5D83-67CA-AD97-8CF18E1BD3D4}"/>
              </a:ext>
            </a:extLst>
          </p:cNvPr>
          <p:cNvSpPr/>
          <p:nvPr/>
        </p:nvSpPr>
        <p:spPr>
          <a:xfrm>
            <a:off x="6096000" y="3149566"/>
            <a:ext cx="4734560" cy="1727200"/>
          </a:xfrm>
          <a:prstGeom prst="roundRect">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r">
              <a:lnSpc>
                <a:spcPct val="150000"/>
              </a:lnSpc>
            </a:pPr>
            <a:r>
              <a:rPr lang="en-US" i="1"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Nhóm</a:t>
            </a:r>
            <a:r>
              <a:rPr lang="en-US" i="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2</a:t>
            </a:r>
            <a:b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2015606 – </a:t>
            </a:r>
            <a:r>
              <a:rPr lang="en-US"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Phạm</a:t>
            </a: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Lê Minh</a:t>
            </a:r>
            <a:b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2015585 – </a:t>
            </a:r>
            <a:r>
              <a:rPr lang="en-US"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Đỗ</a:t>
            </a: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Hải</a:t>
            </a: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Anh</a:t>
            </a:r>
            <a:b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2011438 – Hoàng </a:t>
            </a:r>
            <a:r>
              <a:rPr lang="en-US"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Ngọc</a:t>
            </a:r>
            <a:r>
              <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Minh </a:t>
            </a:r>
            <a:r>
              <a:rPr lang="en-US"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Thắng</a:t>
            </a:r>
            <a:endParaRPr lang="en-US">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4277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C2E5-E3B8-EDA9-0008-36A7D3E37E1B}"/>
              </a:ext>
            </a:extLst>
          </p:cNvPr>
          <p:cNvSpPr>
            <a:spLocks noGrp="1"/>
          </p:cNvSpPr>
          <p:nvPr>
            <p:ph type="title"/>
          </p:nvPr>
        </p:nvSpPr>
        <p:spPr>
          <a:xfrm>
            <a:off x="4248853" y="1642083"/>
            <a:ext cx="3269575" cy="512557"/>
          </a:xfrm>
        </p:spPr>
        <p:txBody>
          <a:bodyPr>
            <a:noAutofit/>
          </a:bodyPr>
          <a:lstStyle/>
          <a:p>
            <a:pPr marL="342900" indent="-342900">
              <a:buFont typeface="Wingdings" panose="05000000000000000000" pitchFamily="2" charset="2"/>
              <a:buChar char="v"/>
            </a:pPr>
            <a:r>
              <a:rPr lang="en-US" sz="2000">
                <a:latin typeface="Arial" panose="020B0604020202020204" pitchFamily="34" charset="0"/>
                <a:cs typeface="Arial" panose="020B0604020202020204" pitchFamily="34" charset="0"/>
              </a:rPr>
              <a:t>TÀI LIỆU THAM KHẢO</a:t>
            </a:r>
          </a:p>
        </p:txBody>
      </p:sp>
      <p:sp>
        <p:nvSpPr>
          <p:cNvPr id="4" name="TextBox 3">
            <a:extLst>
              <a:ext uri="{FF2B5EF4-FFF2-40B4-BE49-F238E27FC236}">
                <a16:creationId xmlns:a16="http://schemas.microsoft.com/office/drawing/2014/main" id="{E2E8AA1E-1AFD-DA6B-AAC6-D547B9FEE23B}"/>
              </a:ext>
            </a:extLst>
          </p:cNvPr>
          <p:cNvSpPr txBox="1"/>
          <p:nvPr/>
        </p:nvSpPr>
        <p:spPr>
          <a:xfrm>
            <a:off x="1894162" y="2429156"/>
            <a:ext cx="7978959" cy="3170099"/>
          </a:xfrm>
          <a:prstGeom prst="rect">
            <a:avLst/>
          </a:prstGeom>
          <a:noFill/>
        </p:spPr>
        <p:txBody>
          <a:bodyPr wrap="square" rtlCol="0">
            <a:spAutoFit/>
          </a:bodyPr>
          <a:lstStyle/>
          <a:p>
            <a:pPr algn="l"/>
            <a:r>
              <a:rPr lang="en-US" sz="2000">
                <a:latin typeface="Times New Roman" panose="02020603050405020304" pitchFamily="18" charset="0"/>
                <a:cs typeface="Times New Roman" panose="02020603050405020304" pitchFamily="18" charset="0"/>
              </a:rPr>
              <a:t>[1]</a:t>
            </a:r>
          </a:p>
          <a:p>
            <a:pPr algn="l"/>
            <a:r>
              <a:rPr lang="en-US" sz="2000">
                <a:latin typeface="Times New Roman" panose="02020603050405020304" pitchFamily="18" charset="0"/>
                <a:cs typeface="Times New Roman" panose="02020603050405020304" pitchFamily="18" charset="0"/>
                <a:hlinkClick r:id="rId2"/>
              </a:rPr>
              <a:t>https://quantrimang.com/cong-nghe/tim-hieu-ve-voice-over-internet-protocol-voip-35240/</a:t>
            </a:r>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[2]</a:t>
            </a:r>
          </a:p>
          <a:p>
            <a:pPr algn="l"/>
            <a:r>
              <a:rPr lang="en-US" sz="2000">
                <a:latin typeface="Times New Roman" panose="02020603050405020304" pitchFamily="18" charset="0"/>
                <a:cs typeface="Times New Roman" panose="02020603050405020304" pitchFamily="18" charset="0"/>
                <a:hlinkClick r:id="rId3"/>
              </a:rPr>
              <a:t>https://viblo.asia/p/gioi-thieu-tong-quan-ve-voip-oOVlYBW458W/</a:t>
            </a:r>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[3]</a:t>
            </a:r>
          </a:p>
          <a:p>
            <a:pPr algn="l"/>
            <a:r>
              <a:rPr lang="en-US" sz="2000">
                <a:latin typeface="Times New Roman" panose="02020603050405020304" pitchFamily="18" charset="0"/>
                <a:cs typeface="Times New Roman" panose="02020603050405020304" pitchFamily="18" charset="0"/>
                <a:hlinkClick r:id="rId4"/>
              </a:rPr>
              <a:t>https://hoang.tech/topics/freepbx/</a:t>
            </a:r>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08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9E2C3A2-B0F5-D75A-F0E1-DCADA13FFF1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83" r="18083"/>
          <a:stretch>
            <a:fillRect/>
          </a:stretch>
        </p:blipFill>
        <p:spPr>
          <a:xfrm>
            <a:off x="49326" y="0"/>
            <a:ext cx="6172200" cy="6858000"/>
          </a:xfrm>
        </p:spPr>
      </p:pic>
      <p:grpSp>
        <p:nvGrpSpPr>
          <p:cNvPr id="1031" name="Group 1030">
            <a:extLst>
              <a:ext uri="{FF2B5EF4-FFF2-40B4-BE49-F238E27FC236}">
                <a16:creationId xmlns:a16="http://schemas.microsoft.com/office/drawing/2014/main" id="{67EA4AEC-2112-ABB8-5C23-B35D64A427D9}"/>
              </a:ext>
            </a:extLst>
          </p:cNvPr>
          <p:cNvGrpSpPr/>
          <p:nvPr/>
        </p:nvGrpSpPr>
        <p:grpSpPr>
          <a:xfrm>
            <a:off x="6409809" y="496204"/>
            <a:ext cx="5387279" cy="3202350"/>
            <a:chOff x="5424386" y="1342818"/>
            <a:chExt cx="5812360" cy="2047546"/>
          </a:xfrm>
        </p:grpSpPr>
        <p:sp>
          <p:nvSpPr>
            <p:cNvPr id="1032" name="TextBox 1031">
              <a:extLst>
                <a:ext uri="{FF2B5EF4-FFF2-40B4-BE49-F238E27FC236}">
                  <a16:creationId xmlns:a16="http://schemas.microsoft.com/office/drawing/2014/main" id="{F3B62AA3-0C43-2757-5CB8-FF9DE2CE8976}"/>
                </a:ext>
              </a:extLst>
            </p:cNvPr>
            <p:cNvSpPr txBox="1"/>
            <p:nvPr/>
          </p:nvSpPr>
          <p:spPr>
            <a:xfrm>
              <a:off x="5424386" y="1342818"/>
              <a:ext cx="4487903" cy="334541"/>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NỘI DUNG</a:t>
              </a:r>
            </a:p>
          </p:txBody>
        </p:sp>
        <p:grpSp>
          <p:nvGrpSpPr>
            <p:cNvPr id="1033" name="Group 1032">
              <a:extLst>
                <a:ext uri="{FF2B5EF4-FFF2-40B4-BE49-F238E27FC236}">
                  <a16:creationId xmlns:a16="http://schemas.microsoft.com/office/drawing/2014/main" id="{3F3C3A25-13CF-667C-5685-31E6316853A2}"/>
                </a:ext>
              </a:extLst>
            </p:cNvPr>
            <p:cNvGrpSpPr/>
            <p:nvPr/>
          </p:nvGrpSpPr>
          <p:grpSpPr>
            <a:xfrm>
              <a:off x="5424386" y="1860163"/>
              <a:ext cx="5812360" cy="1530201"/>
              <a:chOff x="5424386" y="2163140"/>
              <a:chExt cx="5812360" cy="1530201"/>
            </a:xfrm>
          </p:grpSpPr>
          <p:grpSp>
            <p:nvGrpSpPr>
              <p:cNvPr id="1034" name="Group 1033">
                <a:extLst>
                  <a:ext uri="{FF2B5EF4-FFF2-40B4-BE49-F238E27FC236}">
                    <a16:creationId xmlns:a16="http://schemas.microsoft.com/office/drawing/2014/main" id="{12366402-F42E-3286-1CA5-B3FF02DC9668}"/>
                  </a:ext>
                </a:extLst>
              </p:cNvPr>
              <p:cNvGrpSpPr/>
              <p:nvPr/>
            </p:nvGrpSpPr>
            <p:grpSpPr>
              <a:xfrm>
                <a:off x="5424389" y="2163140"/>
                <a:ext cx="5812357" cy="301647"/>
                <a:chOff x="5424389" y="1860163"/>
                <a:chExt cx="5812357" cy="301647"/>
              </a:xfrm>
            </p:grpSpPr>
            <p:sp>
              <p:nvSpPr>
                <p:cNvPr id="1044" name="Rectangle 1043">
                  <a:extLst>
                    <a:ext uri="{FF2B5EF4-FFF2-40B4-BE49-F238E27FC236}">
                      <a16:creationId xmlns:a16="http://schemas.microsoft.com/office/drawing/2014/main" id="{2B6F1EEA-A3AB-175A-88A1-D8C3CA818FA6}"/>
                    </a:ext>
                  </a:extLst>
                </p:cNvPr>
                <p:cNvSpPr/>
                <p:nvPr/>
              </p:nvSpPr>
              <p:spPr>
                <a:xfrm>
                  <a:off x="5424389" y="1863054"/>
                  <a:ext cx="5054611" cy="298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KHÁI NIỆM</a:t>
                  </a:r>
                </a:p>
              </p:txBody>
            </p:sp>
            <p:sp>
              <p:nvSpPr>
                <p:cNvPr id="1045" name="Rectangle 1044">
                  <a:extLst>
                    <a:ext uri="{FF2B5EF4-FFF2-40B4-BE49-F238E27FC236}">
                      <a16:creationId xmlns:a16="http://schemas.microsoft.com/office/drawing/2014/main" id="{A3B3A354-EED4-ACE4-B062-2FE0D031DA7F}"/>
                    </a:ext>
                  </a:extLst>
                </p:cNvPr>
                <p:cNvSpPr/>
                <p:nvPr/>
              </p:nvSpPr>
              <p:spPr>
                <a:xfrm>
                  <a:off x="10671969" y="1860163"/>
                  <a:ext cx="564777" cy="298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03</a:t>
                  </a:r>
                </a:p>
              </p:txBody>
            </p:sp>
          </p:grpSp>
          <p:grpSp>
            <p:nvGrpSpPr>
              <p:cNvPr id="1035" name="Group 1034">
                <a:extLst>
                  <a:ext uri="{FF2B5EF4-FFF2-40B4-BE49-F238E27FC236}">
                    <a16:creationId xmlns:a16="http://schemas.microsoft.com/office/drawing/2014/main" id="{EA8CC67C-AF6F-13D5-1390-1E77A91E978F}"/>
                  </a:ext>
                </a:extLst>
              </p:cNvPr>
              <p:cNvGrpSpPr/>
              <p:nvPr/>
            </p:nvGrpSpPr>
            <p:grpSpPr>
              <a:xfrm>
                <a:off x="5424387" y="2575527"/>
                <a:ext cx="5812355" cy="298756"/>
                <a:chOff x="5424387" y="2323046"/>
                <a:chExt cx="5812355" cy="298756"/>
              </a:xfrm>
            </p:grpSpPr>
            <p:sp>
              <p:nvSpPr>
                <p:cNvPr id="1042" name="Rectangle 1041">
                  <a:extLst>
                    <a:ext uri="{FF2B5EF4-FFF2-40B4-BE49-F238E27FC236}">
                      <a16:creationId xmlns:a16="http://schemas.microsoft.com/office/drawing/2014/main" id="{A95B7302-139B-8CAB-FBEB-BFBF199328FF}"/>
                    </a:ext>
                  </a:extLst>
                </p:cNvPr>
                <p:cNvSpPr/>
                <p:nvPr/>
              </p:nvSpPr>
              <p:spPr>
                <a:xfrm>
                  <a:off x="5424387" y="2323046"/>
                  <a:ext cx="5054611" cy="298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TẠI SAO LỰA CHỌN VOIP ?</a:t>
                  </a:r>
                </a:p>
              </p:txBody>
            </p:sp>
            <p:sp>
              <p:nvSpPr>
                <p:cNvPr id="1043" name="Rectangle 1042">
                  <a:extLst>
                    <a:ext uri="{FF2B5EF4-FFF2-40B4-BE49-F238E27FC236}">
                      <a16:creationId xmlns:a16="http://schemas.microsoft.com/office/drawing/2014/main" id="{1DCB587F-BD52-A5C2-401F-17E6BA5251DA}"/>
                    </a:ext>
                  </a:extLst>
                </p:cNvPr>
                <p:cNvSpPr/>
                <p:nvPr/>
              </p:nvSpPr>
              <p:spPr>
                <a:xfrm>
                  <a:off x="10671965" y="2323046"/>
                  <a:ext cx="564777" cy="298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04</a:t>
                  </a:r>
                </a:p>
              </p:txBody>
            </p:sp>
          </p:grpSp>
          <p:grpSp>
            <p:nvGrpSpPr>
              <p:cNvPr id="1036" name="Group 1035">
                <a:extLst>
                  <a:ext uri="{FF2B5EF4-FFF2-40B4-BE49-F238E27FC236}">
                    <a16:creationId xmlns:a16="http://schemas.microsoft.com/office/drawing/2014/main" id="{2116E678-F82C-619A-E36D-08A02505BED8}"/>
                  </a:ext>
                </a:extLst>
              </p:cNvPr>
              <p:cNvGrpSpPr/>
              <p:nvPr/>
            </p:nvGrpSpPr>
            <p:grpSpPr>
              <a:xfrm>
                <a:off x="5424389" y="2985022"/>
                <a:ext cx="5812352" cy="298757"/>
                <a:chOff x="5424389" y="2783037"/>
                <a:chExt cx="5812352" cy="298757"/>
              </a:xfrm>
            </p:grpSpPr>
            <p:sp>
              <p:nvSpPr>
                <p:cNvPr id="1040" name="Rectangle 1039">
                  <a:extLst>
                    <a:ext uri="{FF2B5EF4-FFF2-40B4-BE49-F238E27FC236}">
                      <a16:creationId xmlns:a16="http://schemas.microsoft.com/office/drawing/2014/main" id="{803218D5-C751-9BF2-812D-5A52913E9DA0}"/>
                    </a:ext>
                  </a:extLst>
                </p:cNvPr>
                <p:cNvSpPr/>
                <p:nvPr/>
              </p:nvSpPr>
              <p:spPr>
                <a:xfrm>
                  <a:off x="5424389" y="2783038"/>
                  <a:ext cx="5054611" cy="298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MỘT SỐ THIẾT BỊ VOIP PHỔ BIẾN</a:t>
                  </a:r>
                </a:p>
              </p:txBody>
            </p:sp>
            <p:sp>
              <p:nvSpPr>
                <p:cNvPr id="1041" name="Rectangle 1040">
                  <a:extLst>
                    <a:ext uri="{FF2B5EF4-FFF2-40B4-BE49-F238E27FC236}">
                      <a16:creationId xmlns:a16="http://schemas.microsoft.com/office/drawing/2014/main" id="{6F8AF5FA-0337-61B0-42CD-A302737151FC}"/>
                    </a:ext>
                  </a:extLst>
                </p:cNvPr>
                <p:cNvSpPr/>
                <p:nvPr/>
              </p:nvSpPr>
              <p:spPr>
                <a:xfrm>
                  <a:off x="10671964" y="2783037"/>
                  <a:ext cx="564777" cy="298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05</a:t>
                  </a:r>
                </a:p>
              </p:txBody>
            </p:sp>
          </p:grpSp>
          <p:grpSp>
            <p:nvGrpSpPr>
              <p:cNvPr id="1037" name="Group 1036">
                <a:extLst>
                  <a:ext uri="{FF2B5EF4-FFF2-40B4-BE49-F238E27FC236}">
                    <a16:creationId xmlns:a16="http://schemas.microsoft.com/office/drawing/2014/main" id="{D86338EE-57E8-EE8C-AB06-42C50D5632C0}"/>
                  </a:ext>
                </a:extLst>
              </p:cNvPr>
              <p:cNvGrpSpPr/>
              <p:nvPr/>
            </p:nvGrpSpPr>
            <p:grpSpPr>
              <a:xfrm>
                <a:off x="5424386" y="3394519"/>
                <a:ext cx="5812354" cy="298822"/>
                <a:chOff x="5424386" y="3243030"/>
                <a:chExt cx="5812354" cy="298822"/>
              </a:xfrm>
            </p:grpSpPr>
            <p:sp>
              <p:nvSpPr>
                <p:cNvPr id="1038" name="Rectangle 1037">
                  <a:extLst>
                    <a:ext uri="{FF2B5EF4-FFF2-40B4-BE49-F238E27FC236}">
                      <a16:creationId xmlns:a16="http://schemas.microsoft.com/office/drawing/2014/main" id="{E9B4A896-B7E8-6CA6-4409-80AA6064D4D3}"/>
                    </a:ext>
                  </a:extLst>
                </p:cNvPr>
                <p:cNvSpPr/>
                <p:nvPr/>
              </p:nvSpPr>
              <p:spPr>
                <a:xfrm>
                  <a:off x="5424386" y="3243030"/>
                  <a:ext cx="5054611" cy="298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ƯU VÀ NHƯỢC ĐIỂM</a:t>
                  </a:r>
                </a:p>
              </p:txBody>
            </p:sp>
            <p:sp>
              <p:nvSpPr>
                <p:cNvPr id="1039" name="Rectangle 1038">
                  <a:extLst>
                    <a:ext uri="{FF2B5EF4-FFF2-40B4-BE49-F238E27FC236}">
                      <a16:creationId xmlns:a16="http://schemas.microsoft.com/office/drawing/2014/main" id="{1A096ACE-5DFA-0EC8-F47D-7FA7A1710741}"/>
                    </a:ext>
                  </a:extLst>
                </p:cNvPr>
                <p:cNvSpPr/>
                <p:nvPr/>
              </p:nvSpPr>
              <p:spPr>
                <a:xfrm>
                  <a:off x="10671963" y="3243096"/>
                  <a:ext cx="564777" cy="298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06</a:t>
                  </a:r>
                </a:p>
              </p:txBody>
            </p:sp>
          </p:grpSp>
        </p:grpSp>
      </p:grpSp>
      <p:sp>
        <p:nvSpPr>
          <p:cNvPr id="1046" name="Rectangle 1045">
            <a:extLst>
              <a:ext uri="{FF2B5EF4-FFF2-40B4-BE49-F238E27FC236}">
                <a16:creationId xmlns:a16="http://schemas.microsoft.com/office/drawing/2014/main" id="{B986E549-382C-235E-6E3C-2F90CDBF30EF}"/>
              </a:ext>
            </a:extLst>
          </p:cNvPr>
          <p:cNvSpPr/>
          <p:nvPr/>
        </p:nvSpPr>
        <p:spPr>
          <a:xfrm>
            <a:off x="6409809" y="3871645"/>
            <a:ext cx="4684947" cy="4778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TRIỂN KHAI CẤU HÌNH</a:t>
            </a:r>
          </a:p>
        </p:txBody>
      </p:sp>
      <p:sp>
        <p:nvSpPr>
          <p:cNvPr id="2" name="Rectangle 1">
            <a:extLst>
              <a:ext uri="{FF2B5EF4-FFF2-40B4-BE49-F238E27FC236}">
                <a16:creationId xmlns:a16="http://schemas.microsoft.com/office/drawing/2014/main" id="{9EC3C283-B105-B28B-4632-FD334BBFB8A7}"/>
              </a:ext>
            </a:extLst>
          </p:cNvPr>
          <p:cNvSpPr/>
          <p:nvPr/>
        </p:nvSpPr>
        <p:spPr>
          <a:xfrm>
            <a:off x="11273609" y="3882254"/>
            <a:ext cx="523473" cy="467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07</a:t>
            </a:r>
          </a:p>
        </p:txBody>
      </p:sp>
      <p:sp>
        <p:nvSpPr>
          <p:cNvPr id="3" name="Rectangle 2">
            <a:extLst>
              <a:ext uri="{FF2B5EF4-FFF2-40B4-BE49-F238E27FC236}">
                <a16:creationId xmlns:a16="http://schemas.microsoft.com/office/drawing/2014/main" id="{54681E09-52ED-47C2-EEF9-EEEDA4FE10DD}"/>
              </a:ext>
            </a:extLst>
          </p:cNvPr>
          <p:cNvSpPr/>
          <p:nvPr/>
        </p:nvSpPr>
        <p:spPr>
          <a:xfrm>
            <a:off x="6409809" y="4533206"/>
            <a:ext cx="4684947" cy="467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KẾT LUẬN</a:t>
            </a:r>
          </a:p>
        </p:txBody>
      </p:sp>
      <p:sp>
        <p:nvSpPr>
          <p:cNvPr id="4" name="Rectangle 3">
            <a:extLst>
              <a:ext uri="{FF2B5EF4-FFF2-40B4-BE49-F238E27FC236}">
                <a16:creationId xmlns:a16="http://schemas.microsoft.com/office/drawing/2014/main" id="{E0B0FDE7-F9FB-A5BE-2DC0-D8CF4904ACC7}"/>
              </a:ext>
            </a:extLst>
          </p:cNvPr>
          <p:cNvSpPr/>
          <p:nvPr/>
        </p:nvSpPr>
        <p:spPr>
          <a:xfrm>
            <a:off x="11273609" y="4533311"/>
            <a:ext cx="523473" cy="467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09</a:t>
            </a:r>
          </a:p>
        </p:txBody>
      </p:sp>
      <p:sp>
        <p:nvSpPr>
          <p:cNvPr id="5" name="Rectangle 4">
            <a:extLst>
              <a:ext uri="{FF2B5EF4-FFF2-40B4-BE49-F238E27FC236}">
                <a16:creationId xmlns:a16="http://schemas.microsoft.com/office/drawing/2014/main" id="{6CE5015E-94F6-3201-732A-F15F746DFEF0}"/>
              </a:ext>
            </a:extLst>
          </p:cNvPr>
          <p:cNvSpPr/>
          <p:nvPr/>
        </p:nvSpPr>
        <p:spPr>
          <a:xfrm>
            <a:off x="6409809" y="5211230"/>
            <a:ext cx="4684947" cy="4778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TÀI LIỆU THAM KHẢO</a:t>
            </a:r>
          </a:p>
        </p:txBody>
      </p:sp>
      <p:sp>
        <p:nvSpPr>
          <p:cNvPr id="6" name="Rectangle 5">
            <a:extLst>
              <a:ext uri="{FF2B5EF4-FFF2-40B4-BE49-F238E27FC236}">
                <a16:creationId xmlns:a16="http://schemas.microsoft.com/office/drawing/2014/main" id="{8457CF48-0B25-A64F-72AA-0823F878D2E3}"/>
              </a:ext>
            </a:extLst>
          </p:cNvPr>
          <p:cNvSpPr/>
          <p:nvPr/>
        </p:nvSpPr>
        <p:spPr>
          <a:xfrm>
            <a:off x="11273609" y="5221839"/>
            <a:ext cx="523473" cy="467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402340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BD9A4014-3FC7-E74C-7994-23CEC359F0E7}"/>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11000"/>
                    </a14:imgEffect>
                  </a14:imgLayer>
                </a14:imgProps>
              </a:ext>
              <a:ext uri="{28A0092B-C50C-407E-A947-70E740481C1C}">
                <a14:useLocalDpi xmlns:a14="http://schemas.microsoft.com/office/drawing/2010/main" val="0"/>
              </a:ext>
            </a:extLst>
          </a:blip>
          <a:stretch>
            <a:fillRect/>
          </a:stretch>
        </p:blipFill>
        <p:spPr>
          <a:xfrm rot="19486117">
            <a:off x="8106291" y="157877"/>
            <a:ext cx="2733099" cy="2733099"/>
          </a:xfrm>
          <a:prstGeom prst="rect">
            <a:avLst/>
          </a:prstGeom>
          <a:effectLst>
            <a:outerShdw blurRad="50800" dist="50800" dir="5400000" algn="ctr" rotWithShape="0">
              <a:srgbClr val="0070C0"/>
            </a:outerShdw>
          </a:effectLst>
        </p:spPr>
      </p:pic>
      <p:pic>
        <p:nvPicPr>
          <p:cNvPr id="36" name="Picture 35">
            <a:extLst>
              <a:ext uri="{FF2B5EF4-FFF2-40B4-BE49-F238E27FC236}">
                <a16:creationId xmlns:a16="http://schemas.microsoft.com/office/drawing/2014/main" id="{31FF43B9-72AD-101A-0B41-E4E1DE5604E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11000"/>
                    </a14:imgEffect>
                  </a14:imgLayer>
                </a14:imgProps>
              </a:ext>
              <a:ext uri="{28A0092B-C50C-407E-A947-70E740481C1C}">
                <a14:useLocalDpi xmlns:a14="http://schemas.microsoft.com/office/drawing/2010/main" val="0"/>
              </a:ext>
            </a:extLst>
          </a:blip>
          <a:stretch>
            <a:fillRect/>
          </a:stretch>
        </p:blipFill>
        <p:spPr>
          <a:xfrm rot="1173498">
            <a:off x="2480228" y="343459"/>
            <a:ext cx="2450566" cy="2450566"/>
          </a:xfrm>
          <a:prstGeom prst="rect">
            <a:avLst/>
          </a:prstGeom>
          <a:effectLst>
            <a:outerShdw blurRad="50800" dist="50800" dir="5400000" algn="ctr" rotWithShape="0">
              <a:srgbClr val="0070C0"/>
            </a:outerShdw>
          </a:effectLst>
        </p:spPr>
      </p:pic>
      <p:sp>
        <p:nvSpPr>
          <p:cNvPr id="6" name="Subtitle 5">
            <a:extLst>
              <a:ext uri="{FF2B5EF4-FFF2-40B4-BE49-F238E27FC236}">
                <a16:creationId xmlns:a16="http://schemas.microsoft.com/office/drawing/2014/main" id="{EF785685-798E-625F-56B7-B3FEB8FAB8F3}"/>
              </a:ext>
            </a:extLst>
          </p:cNvPr>
          <p:cNvSpPr>
            <a:spLocks noGrp="1"/>
          </p:cNvSpPr>
          <p:nvPr>
            <p:ph type="body" sz="half" idx="2"/>
          </p:nvPr>
        </p:nvSpPr>
        <p:spPr>
          <a:xfrm>
            <a:off x="854398" y="2560216"/>
            <a:ext cx="4111591" cy="2518318"/>
          </a:xfrm>
        </p:spPr>
        <p:txBody>
          <a:bodyPr>
            <a:normAutofit fontScale="70000" lnSpcReduction="20000"/>
          </a:bodyPr>
          <a:lstStyle/>
          <a:p>
            <a:pPr algn="l"/>
            <a:r>
              <a:rPr lang="vi-VN" sz="2000" b="1">
                <a:latin typeface="+mj-lt"/>
              </a:rPr>
              <a:t>VoIP (Voice over Internet Protocol)</a:t>
            </a:r>
            <a:r>
              <a:rPr lang="en-US" sz="2000" b="1">
                <a:latin typeface="+mj-lt"/>
              </a:rPr>
              <a:t>:</a:t>
            </a:r>
          </a:p>
          <a:p>
            <a:pPr algn="l"/>
            <a:r>
              <a:rPr lang="en-US" sz="2000">
                <a:latin typeface="Times New Roman" panose="02020603050405020304" pitchFamily="18" charset="0"/>
                <a:cs typeface="Times New Roman" panose="02020603050405020304" pitchFamily="18" charset="0"/>
              </a:rPr>
              <a:t>VoIP</a:t>
            </a:r>
            <a:r>
              <a:rPr lang="en-US" sz="2000">
                <a:latin typeface="+mj-lt"/>
              </a:rPr>
              <a:t> l</a:t>
            </a:r>
            <a:r>
              <a:rPr lang="vi-VN" sz="2000">
                <a:latin typeface="+mj-lt"/>
              </a:rPr>
              <a:t>à công nghệ truyền tiếng nói của con người (thoại) qua mạng máy tính sử dụng bộ giao thức TCP/IP. Nó sử dụng các gói dữ liệu IP (trên mạng LAN, WAN, Internet) với thông tin được truyền tải là mã hoá của âm thanh.</a:t>
            </a:r>
            <a:br>
              <a:rPr lang="en-US" sz="2000">
                <a:latin typeface="+mj-lt"/>
              </a:rPr>
            </a:br>
            <a:endParaRPr lang="en-US" sz="2000">
              <a:latin typeface="+mj-lt"/>
            </a:endParaRPr>
          </a:p>
        </p:txBody>
      </p:sp>
      <p:sp>
        <p:nvSpPr>
          <p:cNvPr id="26" name="TextBox 25">
            <a:extLst>
              <a:ext uri="{FF2B5EF4-FFF2-40B4-BE49-F238E27FC236}">
                <a16:creationId xmlns:a16="http://schemas.microsoft.com/office/drawing/2014/main" id="{C6DB97F1-5A1B-E779-2125-FAF8DCD0D9E5}"/>
              </a:ext>
            </a:extLst>
          </p:cNvPr>
          <p:cNvSpPr txBox="1"/>
          <p:nvPr/>
        </p:nvSpPr>
        <p:spPr>
          <a:xfrm>
            <a:off x="814587" y="1703054"/>
            <a:ext cx="1792478" cy="461665"/>
          </a:xfrm>
          <a:prstGeom prst="rect">
            <a:avLst/>
          </a:prstGeom>
          <a:noFill/>
        </p:spPr>
        <p:txBody>
          <a:bodyPr wrap="none" rtlCol="0">
            <a:spAutoFit/>
          </a:bodyPr>
          <a:lstStyle/>
          <a:p>
            <a:r>
              <a:rPr lang="en-US" sz="2400" b="1">
                <a:solidFill>
                  <a:schemeClr val="accent5">
                    <a:lumMod val="75000"/>
                  </a:schemeClr>
                </a:solidFill>
                <a:latin typeface="Arial" panose="020B0604020202020204" pitchFamily="34" charset="0"/>
                <a:cs typeface="Arial" panose="020B0604020202020204" pitchFamily="34" charset="0"/>
              </a:rPr>
              <a:t>KHÁI NIỆM</a:t>
            </a:r>
          </a:p>
        </p:txBody>
      </p:sp>
      <p:sp>
        <p:nvSpPr>
          <p:cNvPr id="30" name="Freeform 22">
            <a:extLst>
              <a:ext uri="{FF2B5EF4-FFF2-40B4-BE49-F238E27FC236}">
                <a16:creationId xmlns:a16="http://schemas.microsoft.com/office/drawing/2014/main" id="{4D45F6EB-6FA5-E1B8-2B3E-DD4869E1459E}"/>
              </a:ext>
            </a:extLst>
          </p:cNvPr>
          <p:cNvSpPr/>
          <p:nvPr/>
        </p:nvSpPr>
        <p:spPr>
          <a:xfrm rot="20006222" flipH="1">
            <a:off x="3937370" y="-978020"/>
            <a:ext cx="3914590" cy="1961009"/>
          </a:xfrm>
          <a:custGeom>
            <a:avLst/>
            <a:gdLst>
              <a:gd name="connsiteX0" fmla="*/ 4751227 w 4751227"/>
              <a:gd name="connsiteY0" fmla="*/ 0 h 2380121"/>
              <a:gd name="connsiteX1" fmla="*/ 0 w 4751227"/>
              <a:gd name="connsiteY1" fmla="*/ 2375397 h 2380121"/>
              <a:gd name="connsiteX2" fmla="*/ 2959567 w 4751227"/>
              <a:gd name="connsiteY2" fmla="*/ 2375397 h 2380121"/>
              <a:gd name="connsiteX3" fmla="*/ 2965865 w 4751227"/>
              <a:gd name="connsiteY3" fmla="*/ 2380121 h 2380121"/>
              <a:gd name="connsiteX4" fmla="*/ 2969408 w 4751227"/>
              <a:gd name="connsiteY4" fmla="*/ 2375397 h 2380121"/>
              <a:gd name="connsiteX5" fmla="*/ 2975312 w 4751227"/>
              <a:gd name="connsiteY5" fmla="*/ 2375397 h 2380121"/>
              <a:gd name="connsiteX6" fmla="*/ 2975312 w 4751227"/>
              <a:gd name="connsiteY6" fmla="*/ 2367527 h 238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1227" h="2380121">
                <a:moveTo>
                  <a:pt x="4751227" y="0"/>
                </a:moveTo>
                <a:lnTo>
                  <a:pt x="0" y="2375397"/>
                </a:lnTo>
                <a:lnTo>
                  <a:pt x="2959567" y="2375397"/>
                </a:lnTo>
                <a:lnTo>
                  <a:pt x="2965865" y="2380121"/>
                </a:lnTo>
                <a:lnTo>
                  <a:pt x="2969408" y="2375397"/>
                </a:lnTo>
                <a:lnTo>
                  <a:pt x="2975312" y="2375397"/>
                </a:lnTo>
                <a:lnTo>
                  <a:pt x="2975312" y="236752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31" name="Freeform 31">
            <a:extLst>
              <a:ext uri="{FF2B5EF4-FFF2-40B4-BE49-F238E27FC236}">
                <a16:creationId xmlns:a16="http://schemas.microsoft.com/office/drawing/2014/main" id="{CA768122-507B-2D69-CB07-C08DCE9BE642}"/>
              </a:ext>
            </a:extLst>
          </p:cNvPr>
          <p:cNvSpPr/>
          <p:nvPr/>
        </p:nvSpPr>
        <p:spPr>
          <a:xfrm rot="9000000" flipH="1">
            <a:off x="8253481" y="5665854"/>
            <a:ext cx="4247672" cy="2105932"/>
          </a:xfrm>
          <a:custGeom>
            <a:avLst/>
            <a:gdLst>
              <a:gd name="connsiteX0" fmla="*/ 3472407 w 4247672"/>
              <a:gd name="connsiteY0" fmla="*/ 2100105 h 2105932"/>
              <a:gd name="connsiteX1" fmla="*/ 3472407 w 4247672"/>
              <a:gd name="connsiteY1" fmla="*/ 2090398 h 2105932"/>
              <a:gd name="connsiteX2" fmla="*/ 4247672 w 4247672"/>
              <a:gd name="connsiteY2" fmla="*/ 1056868 h 2105932"/>
              <a:gd name="connsiteX3" fmla="*/ 3637489 w 4247672"/>
              <a:gd name="connsiteY3" fmla="*/ 0 h 2105932"/>
              <a:gd name="connsiteX4" fmla="*/ 0 w 4247672"/>
              <a:gd name="connsiteY4" fmla="*/ 2100105 h 2105932"/>
              <a:gd name="connsiteX5" fmla="*/ 3452987 w 4247672"/>
              <a:gd name="connsiteY5" fmla="*/ 2100105 h 2105932"/>
              <a:gd name="connsiteX6" fmla="*/ 3460755 w 4247672"/>
              <a:gd name="connsiteY6" fmla="*/ 2105932 h 2105932"/>
              <a:gd name="connsiteX7" fmla="*/ 3465126 w 4247672"/>
              <a:gd name="connsiteY7" fmla="*/ 2100105 h 210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7672" h="2105932">
                <a:moveTo>
                  <a:pt x="3472407" y="2100105"/>
                </a:moveTo>
                <a:lnTo>
                  <a:pt x="3472407" y="2090398"/>
                </a:lnTo>
                <a:lnTo>
                  <a:pt x="4247672" y="1056868"/>
                </a:lnTo>
                <a:lnTo>
                  <a:pt x="3637489" y="0"/>
                </a:lnTo>
                <a:lnTo>
                  <a:pt x="0" y="2100105"/>
                </a:lnTo>
                <a:lnTo>
                  <a:pt x="3452987" y="2100105"/>
                </a:lnTo>
                <a:lnTo>
                  <a:pt x="3460755" y="2105932"/>
                </a:lnTo>
                <a:lnTo>
                  <a:pt x="3465126" y="21001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E59B8E9A-3261-1FF8-04DA-94D6E88BC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665" y="1754756"/>
            <a:ext cx="5723106" cy="2820962"/>
          </a:xfrm>
          <a:prstGeom prst="rect">
            <a:avLst/>
          </a:prstGeom>
        </p:spPr>
      </p:pic>
      <p:pic>
        <p:nvPicPr>
          <p:cNvPr id="41" name="Picture 40">
            <a:extLst>
              <a:ext uri="{FF2B5EF4-FFF2-40B4-BE49-F238E27FC236}">
                <a16:creationId xmlns:a16="http://schemas.microsoft.com/office/drawing/2014/main" id="{844EA5C5-EB5A-B412-511E-36C48EA63281}"/>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11000"/>
                    </a14:imgEffect>
                  </a14:imgLayer>
                </a14:imgProps>
              </a:ext>
              <a:ext uri="{28A0092B-C50C-407E-A947-70E740481C1C}">
                <a14:useLocalDpi xmlns:a14="http://schemas.microsoft.com/office/drawing/2010/main" val="0"/>
              </a:ext>
            </a:extLst>
          </a:blip>
          <a:stretch>
            <a:fillRect/>
          </a:stretch>
        </p:blipFill>
        <p:spPr>
          <a:xfrm rot="20847319">
            <a:off x="7129086" y="4372685"/>
            <a:ext cx="2450566" cy="2450566"/>
          </a:xfrm>
          <a:prstGeom prst="rect">
            <a:avLst/>
          </a:prstGeom>
          <a:effectLst>
            <a:outerShdw blurRad="50800" dist="50800" dir="5400000" algn="ctr" rotWithShape="0">
              <a:srgbClr val="0070C0"/>
            </a:outerShdw>
          </a:effectLst>
        </p:spPr>
      </p:pic>
    </p:spTree>
    <p:extLst>
      <p:ext uri="{BB962C8B-B14F-4D97-AF65-F5344CB8AC3E}">
        <p14:creationId xmlns:p14="http://schemas.microsoft.com/office/powerpoint/2010/main" val="48463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29DCF-99AE-5DA0-7D0C-44A49D784355}"/>
              </a:ext>
            </a:extLst>
          </p:cNvPr>
          <p:cNvSpPr txBox="1"/>
          <p:nvPr/>
        </p:nvSpPr>
        <p:spPr>
          <a:xfrm>
            <a:off x="1664662" y="2059824"/>
            <a:ext cx="2510711" cy="1077603"/>
          </a:xfrm>
          <a:prstGeom prst="rect">
            <a:avLst/>
          </a:prstGeom>
          <a:noFill/>
        </p:spPr>
        <p:txBody>
          <a:bodyPr wrap="square" rtlCol="0">
            <a:spAutoFit/>
          </a:bodyPr>
          <a:lstStyle/>
          <a:p>
            <a:pPr algn="just">
              <a:lnSpc>
                <a:spcPct val="150000"/>
              </a:lnSpc>
            </a:pPr>
            <a:r>
              <a:rPr lang="vi-VN" sz="1100">
                <a:latin typeface="Times New Roman" panose="02020603050405020304" pitchFamily="18" charset="0"/>
                <a:cs typeface="Times New Roman" panose="02020603050405020304" pitchFamily="18" charset="0"/>
              </a:rPr>
              <a:t>VoIP cho phép truyền cả thoại và dữ liệu thông qua mạng IP.</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Bạn</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có</a:t>
            </a:r>
            <a:r>
              <a:rPr lang="en-US" sz="1100">
                <a:latin typeface="Times New Roman" panose="02020603050405020304" pitchFamily="18" charset="0"/>
                <a:cs typeface="Times New Roman" panose="02020603050405020304" pitchFamily="18" charset="0"/>
              </a:rPr>
              <a:t> t</a:t>
            </a:r>
            <a:r>
              <a:rPr lang="vi-VN" sz="1100">
                <a:latin typeface="Times New Roman" panose="02020603050405020304" pitchFamily="18" charset="0"/>
                <a:cs typeface="Times New Roman" panose="02020603050405020304" pitchFamily="18" charset="0"/>
              </a:rPr>
              <a:t>hể gửi và nhận dữ liệu, bao gồm tin nhắn, tài liệu, và nhiều hình thức truyền thông khác.</a:t>
            </a:r>
            <a:endParaRPr lang="en-US" sz="11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1093222-5E23-F202-E74A-69C7C7F0A32C}"/>
              </a:ext>
            </a:extLst>
          </p:cNvPr>
          <p:cNvSpPr txBox="1"/>
          <p:nvPr/>
        </p:nvSpPr>
        <p:spPr>
          <a:xfrm>
            <a:off x="1664663" y="1737340"/>
            <a:ext cx="2204006" cy="336118"/>
          </a:xfrm>
          <a:prstGeom prst="rect">
            <a:avLst/>
          </a:prstGeom>
          <a:noFill/>
        </p:spPr>
        <p:txBody>
          <a:bodyPr wrap="square" rtlCol="0">
            <a:spAutoFit/>
          </a:bodyPr>
          <a:lstStyle/>
          <a:p>
            <a:pPr algn="ctr">
              <a:lnSpc>
                <a:spcPct val="150000"/>
              </a:lnSpc>
            </a:pPr>
            <a:r>
              <a:rPr lang="en-US" sz="1200" b="1" err="1">
                <a:latin typeface="Times New Roman" panose="02020603050405020304" pitchFamily="18" charset="0"/>
                <a:cs typeface="Times New Roman" panose="02020603050405020304" pitchFamily="18" charset="0"/>
              </a:rPr>
              <a:t>Hỗ</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trợ</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thoại</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và</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dữ</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liệu</a:t>
            </a:r>
            <a:endParaRPr lang="en-US" sz="1200" b="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66C7B0B-8323-4832-199C-70057160002D}"/>
              </a:ext>
            </a:extLst>
          </p:cNvPr>
          <p:cNvSpPr txBox="1"/>
          <p:nvPr/>
        </p:nvSpPr>
        <p:spPr>
          <a:xfrm>
            <a:off x="4993997" y="2268131"/>
            <a:ext cx="2204006" cy="954107"/>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a:latin typeface="Britannic Bold" panose="020B0903060703020204" pitchFamily="34" charset="0"/>
                <a:cs typeface="Arial" panose="020B0604020202020204" pitchFamily="34" charset="0"/>
              </a:rPr>
              <a:t>TẠI SAO LỰA CHỌN VOIP ?</a:t>
            </a:r>
            <a:endParaRPr lang="en-US" sz="2800" b="1">
              <a:latin typeface="Britannic Bold" panose="020B0903060703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FF13FB9-47C2-DBC4-ABC7-AF0913325ADC}"/>
              </a:ext>
            </a:extLst>
          </p:cNvPr>
          <p:cNvSpPr txBox="1"/>
          <p:nvPr/>
        </p:nvSpPr>
        <p:spPr>
          <a:xfrm>
            <a:off x="8450336" y="2039667"/>
            <a:ext cx="2204006" cy="1077603"/>
          </a:xfrm>
          <a:prstGeom prst="rect">
            <a:avLst/>
          </a:prstGeom>
          <a:noFill/>
        </p:spPr>
        <p:txBody>
          <a:bodyPr wrap="square" rtlCol="0">
            <a:spAutoFit/>
          </a:bodyPr>
          <a:lstStyle/>
          <a:p>
            <a:pPr algn="just">
              <a:lnSpc>
                <a:spcPct val="150000"/>
              </a:lnSpc>
            </a:pPr>
            <a:r>
              <a:rPr lang="vi-VN" sz="1100">
                <a:latin typeface="Times New Roman" panose="02020603050405020304" pitchFamily="18" charset="0"/>
                <a:cs typeface="Times New Roman" panose="02020603050405020304" pitchFamily="18" charset="0"/>
              </a:rPr>
              <a:t>VoIP cho phép định tuyến cuộc gọi thông qua internet. VoIP sử dụng mạng IP để định tuyến cuộc gọi từ nguồn tới đích một cách hiệu quả.</a:t>
            </a:r>
            <a:endParaRPr lang="en-US" sz="11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A03E272-840E-130F-898E-BEF744ACE1A8}"/>
              </a:ext>
            </a:extLst>
          </p:cNvPr>
          <p:cNvSpPr txBox="1"/>
          <p:nvPr/>
        </p:nvSpPr>
        <p:spPr>
          <a:xfrm>
            <a:off x="8450336" y="1703549"/>
            <a:ext cx="2204006" cy="336118"/>
          </a:xfrm>
          <a:prstGeom prst="rect">
            <a:avLst/>
          </a:prstGeom>
          <a:noFill/>
        </p:spPr>
        <p:txBody>
          <a:bodyPr wrap="square" rtlCol="0">
            <a:spAutoFit/>
          </a:bodyPr>
          <a:lstStyle/>
          <a:p>
            <a:pPr algn="ctr">
              <a:lnSpc>
                <a:spcPct val="150000"/>
              </a:lnSpc>
            </a:pPr>
            <a:r>
              <a:rPr lang="en-US" sz="1200" b="1" err="1">
                <a:latin typeface="Times New Roman" panose="02020603050405020304" pitchFamily="18" charset="0"/>
                <a:cs typeface="Times New Roman" panose="02020603050405020304" pitchFamily="18" charset="0"/>
              </a:rPr>
              <a:t>Định</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tuyến</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cuộc</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gọi</a:t>
            </a:r>
            <a:endParaRPr lang="en-US" sz="1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8E77624-F09A-D695-1160-5F49AF7AC2F7}"/>
              </a:ext>
            </a:extLst>
          </p:cNvPr>
          <p:cNvSpPr txBox="1"/>
          <p:nvPr/>
        </p:nvSpPr>
        <p:spPr>
          <a:xfrm>
            <a:off x="1710713" y="4312533"/>
            <a:ext cx="2510711" cy="1331518"/>
          </a:xfrm>
          <a:prstGeom prst="rect">
            <a:avLst/>
          </a:prstGeom>
          <a:noFill/>
        </p:spPr>
        <p:txBody>
          <a:bodyPr wrap="square" rtlCol="0">
            <a:spAutoFit/>
          </a:bodyPr>
          <a:lstStyle/>
          <a:p>
            <a:pPr algn="just">
              <a:lnSpc>
                <a:spcPct val="150000"/>
              </a:lnSpc>
            </a:pPr>
            <a:r>
              <a:rPr lang="vi-VN" sz="1100">
                <a:latin typeface="Times New Roman" panose="02020603050405020304" pitchFamily="18" charset="0"/>
                <a:cs typeface="Times New Roman" panose="02020603050405020304" pitchFamily="18" charset="0"/>
              </a:rPr>
              <a:t>VoIP cung cấp tính linh hoạt lớn. Bạn có thể thực hiện cuộc gọi từ bất kỳ đâu có kết nối internet, cho phép làm việc từ xa và duyệt web thông qua việc chia sẻ cuộc gọi.</a:t>
            </a:r>
            <a:endParaRPr lang="en-US" sz="11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0FDED46-3EAF-E2E6-D9A1-AB618EC2F5EF}"/>
              </a:ext>
            </a:extLst>
          </p:cNvPr>
          <p:cNvSpPr txBox="1"/>
          <p:nvPr/>
        </p:nvSpPr>
        <p:spPr>
          <a:xfrm>
            <a:off x="1710713" y="3943201"/>
            <a:ext cx="2204006" cy="336118"/>
          </a:xfrm>
          <a:prstGeom prst="rect">
            <a:avLst/>
          </a:prstGeom>
          <a:noFill/>
        </p:spPr>
        <p:txBody>
          <a:bodyPr wrap="square" rtlCol="0">
            <a:spAutoFit/>
          </a:bodyPr>
          <a:lstStyle/>
          <a:p>
            <a:pPr algn="ctr">
              <a:lnSpc>
                <a:spcPct val="150000"/>
              </a:lnSpc>
            </a:pPr>
            <a:r>
              <a:rPr lang="en-US" sz="1200" b="1" err="1">
                <a:latin typeface="Times New Roman" panose="02020603050405020304" pitchFamily="18" charset="0"/>
                <a:cs typeface="Times New Roman" panose="02020603050405020304" pitchFamily="18" charset="0"/>
              </a:rPr>
              <a:t>Tính</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linh</a:t>
            </a:r>
            <a:r>
              <a:rPr lang="en-US" sz="1200" b="1">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hoạt</a:t>
            </a:r>
            <a:endParaRPr lang="en-US" sz="1200" b="1">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AD27DA1-8ED6-73E7-922C-F681F7583233}"/>
              </a:ext>
            </a:extLst>
          </p:cNvPr>
          <p:cNvSpPr txBox="1"/>
          <p:nvPr/>
        </p:nvSpPr>
        <p:spPr>
          <a:xfrm>
            <a:off x="8183221" y="4198259"/>
            <a:ext cx="2738236" cy="1331518"/>
          </a:xfrm>
          <a:prstGeom prst="rect">
            <a:avLst/>
          </a:prstGeom>
          <a:noFill/>
        </p:spPr>
        <p:txBody>
          <a:bodyPr wrap="square" rtlCol="0">
            <a:spAutoFit/>
          </a:bodyPr>
          <a:lstStyle/>
          <a:p>
            <a:pPr algn="just">
              <a:lnSpc>
                <a:spcPct val="150000"/>
              </a:lnSpc>
            </a:pPr>
            <a:r>
              <a:rPr lang="vi-VN" sz="1100">
                <a:latin typeface="Times New Roman" panose="02020603050405020304" pitchFamily="18" charset="0"/>
                <a:cs typeface="Times New Roman" panose="02020603050405020304" pitchFamily="18" charset="0"/>
              </a:rPr>
              <a:t>Các nhà cung cấp VoIP cung cấp dịch vụ ổn định, và hầu hết có các biện pháp dự phòng để đảm bảo hoạt động liên tục. VoIP một phần quen thuộc trong doanh nghiệp và cuộc sống hàng ngày</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với</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độ</a:t>
            </a:r>
            <a:r>
              <a:rPr lang="en-US" sz="1100">
                <a:latin typeface="Times New Roman" panose="02020603050405020304" pitchFamily="18" charset="0"/>
                <a:cs typeface="Times New Roman" panose="02020603050405020304" pitchFamily="18" charset="0"/>
              </a:rPr>
              <a:t> tin </a:t>
            </a:r>
            <a:r>
              <a:rPr lang="en-US" sz="1100" err="1">
                <a:latin typeface="Times New Roman" panose="02020603050405020304" pitchFamily="18" charset="0"/>
                <a:cs typeface="Times New Roman" panose="02020603050405020304" pitchFamily="18" charset="0"/>
              </a:rPr>
              <a:t>cậy</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cao</a:t>
            </a:r>
            <a:r>
              <a:rPr lang="en-US" sz="110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4AAE07C-9BAB-01C9-8E61-279C729F1723}"/>
              </a:ext>
            </a:extLst>
          </p:cNvPr>
          <p:cNvSpPr txBox="1"/>
          <p:nvPr/>
        </p:nvSpPr>
        <p:spPr>
          <a:xfrm>
            <a:off x="8450336" y="3857462"/>
            <a:ext cx="2204006" cy="336118"/>
          </a:xfrm>
          <a:prstGeom prst="rect">
            <a:avLst/>
          </a:prstGeom>
          <a:noFill/>
        </p:spPr>
        <p:txBody>
          <a:bodyPr wrap="square" rtlCol="0">
            <a:spAutoFit/>
          </a:bodyPr>
          <a:lstStyle/>
          <a:p>
            <a:pPr algn="ctr">
              <a:lnSpc>
                <a:spcPct val="150000"/>
              </a:lnSpc>
            </a:pPr>
            <a:r>
              <a:rPr lang="en-US" sz="1200" b="1" err="1">
                <a:latin typeface="Times New Roman" panose="02020603050405020304" pitchFamily="18" charset="0"/>
                <a:cs typeface="Times New Roman" panose="02020603050405020304" pitchFamily="18" charset="0"/>
              </a:rPr>
              <a:t>Độ</a:t>
            </a:r>
            <a:r>
              <a:rPr lang="en-US" sz="1200" b="1">
                <a:latin typeface="Times New Roman" panose="02020603050405020304" pitchFamily="18" charset="0"/>
                <a:cs typeface="Times New Roman" panose="02020603050405020304" pitchFamily="18" charset="0"/>
              </a:rPr>
              <a:t> tin </a:t>
            </a:r>
            <a:r>
              <a:rPr lang="en-US" sz="1200" b="1" err="1">
                <a:latin typeface="Times New Roman" panose="02020603050405020304" pitchFamily="18" charset="0"/>
                <a:cs typeface="Times New Roman" panose="02020603050405020304" pitchFamily="18" charset="0"/>
              </a:rPr>
              <a:t>cậy</a:t>
            </a:r>
            <a:endParaRPr lang="en-US" sz="1200" b="1">
              <a:latin typeface="Times New Roman" panose="02020603050405020304" pitchFamily="18" charset="0"/>
              <a:cs typeface="Times New Roman" panose="02020603050405020304" pitchFamily="18" charset="0"/>
            </a:endParaRPr>
          </a:p>
        </p:txBody>
      </p:sp>
      <p:pic>
        <p:nvPicPr>
          <p:cNvPr id="14" name="Graphic 13" descr="World with solid fill">
            <a:extLst>
              <a:ext uri="{FF2B5EF4-FFF2-40B4-BE49-F238E27FC236}">
                <a16:creationId xmlns:a16="http://schemas.microsoft.com/office/drawing/2014/main" id="{58F44DD8-280D-4FCC-64B8-17D3F59FA9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9338" y="3254015"/>
            <a:ext cx="566758" cy="566758"/>
          </a:xfrm>
          <a:prstGeom prst="rect">
            <a:avLst/>
          </a:prstGeom>
        </p:spPr>
      </p:pic>
      <p:pic>
        <p:nvPicPr>
          <p:cNvPr id="15" name="Graphic 14" descr="Rocket with solid fill">
            <a:extLst>
              <a:ext uri="{FF2B5EF4-FFF2-40B4-BE49-F238E27FC236}">
                <a16:creationId xmlns:a16="http://schemas.microsoft.com/office/drawing/2014/main" id="{7059F8FF-2F2E-97A0-ADB9-42C0A76862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8960" y="3086368"/>
            <a:ext cx="566758" cy="566758"/>
          </a:xfrm>
          <a:prstGeom prst="rect">
            <a:avLst/>
          </a:prstGeom>
        </p:spPr>
      </p:pic>
      <p:pic>
        <p:nvPicPr>
          <p:cNvPr id="17" name="Picture 6" descr="Phone - Free technology icons">
            <a:extLst>
              <a:ext uri="{FF2B5EF4-FFF2-40B4-BE49-F238E27FC236}">
                <a16:creationId xmlns:a16="http://schemas.microsoft.com/office/drawing/2014/main" id="{8FE69E4B-D8C3-1BD9-D1A8-6EA4A696D6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608" y="943968"/>
            <a:ext cx="770409" cy="770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EC6A1C6-F725-2441-10D1-9F1B57D574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487" y="831900"/>
            <a:ext cx="1041792" cy="1039708"/>
          </a:xfrm>
          <a:prstGeom prst="rect">
            <a:avLst/>
          </a:prstGeom>
        </p:spPr>
      </p:pic>
      <p:pic>
        <p:nvPicPr>
          <p:cNvPr id="19" name="Picture 12" descr="Flexibility Flaticons Lineal Color icon">
            <a:extLst>
              <a:ext uri="{FF2B5EF4-FFF2-40B4-BE49-F238E27FC236}">
                <a16:creationId xmlns:a16="http://schemas.microsoft.com/office/drawing/2014/main" id="{146174E9-41DC-DF5A-B450-FB4373C9AB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6718" y="3201958"/>
            <a:ext cx="779896" cy="7798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Protection - Free shapes icons">
            <a:extLst>
              <a:ext uri="{FF2B5EF4-FFF2-40B4-BE49-F238E27FC236}">
                <a16:creationId xmlns:a16="http://schemas.microsoft.com/office/drawing/2014/main" id="{CFC0461A-2C39-1ECC-7DE2-C63A99F6C1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0877" y="3201346"/>
            <a:ext cx="651013" cy="651013"/>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ctor: Elbow 44">
            <a:extLst>
              <a:ext uri="{FF2B5EF4-FFF2-40B4-BE49-F238E27FC236}">
                <a16:creationId xmlns:a16="http://schemas.microsoft.com/office/drawing/2014/main" id="{180BE2E4-866E-EC66-E495-C7CF4822B48A}"/>
              </a:ext>
            </a:extLst>
          </p:cNvPr>
          <p:cNvCxnSpPr>
            <a:cxnSpLocks/>
            <a:stCxn id="7" idx="1"/>
            <a:endCxn id="5" idx="3"/>
          </p:cNvCxnSpPr>
          <p:nvPr/>
        </p:nvCxnSpPr>
        <p:spPr>
          <a:xfrm rot="10800000">
            <a:off x="3868669" y="1905399"/>
            <a:ext cx="1125328" cy="8397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4AB89DCB-9611-8B9E-4C89-F35682C5FBF9}"/>
              </a:ext>
            </a:extLst>
          </p:cNvPr>
          <p:cNvCxnSpPr>
            <a:stCxn id="7" idx="2"/>
            <a:endCxn id="10" idx="3"/>
          </p:cNvCxnSpPr>
          <p:nvPr/>
        </p:nvCxnSpPr>
        <p:spPr>
          <a:xfrm rot="5400000">
            <a:off x="4280685" y="3162977"/>
            <a:ext cx="1756054" cy="187457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B97756B4-4C97-BFEC-6E32-BB6A29E6F204}"/>
              </a:ext>
            </a:extLst>
          </p:cNvPr>
          <p:cNvCxnSpPr>
            <a:stCxn id="7" idx="0"/>
            <a:endCxn id="9" idx="1"/>
          </p:cNvCxnSpPr>
          <p:nvPr/>
        </p:nvCxnSpPr>
        <p:spPr>
          <a:xfrm rot="5400000" flipH="1" flipV="1">
            <a:off x="7074907" y="892702"/>
            <a:ext cx="396523" cy="235433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1393900E-6DF2-754E-9553-F41229103A13}"/>
              </a:ext>
            </a:extLst>
          </p:cNvPr>
          <p:cNvCxnSpPr>
            <a:stCxn id="7" idx="3"/>
            <a:endCxn id="12" idx="1"/>
          </p:cNvCxnSpPr>
          <p:nvPr/>
        </p:nvCxnSpPr>
        <p:spPr>
          <a:xfrm>
            <a:off x="7198003" y="2745185"/>
            <a:ext cx="985218" cy="21188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366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24320-676B-DB9B-B011-B2F4B311EA25}"/>
              </a:ext>
            </a:extLst>
          </p:cNvPr>
          <p:cNvSpPr txBox="1"/>
          <p:nvPr/>
        </p:nvSpPr>
        <p:spPr>
          <a:xfrm>
            <a:off x="4283854" y="3013501"/>
            <a:ext cx="296934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b="1">
                <a:latin typeface="Arial" panose="020B0604020202020204" pitchFamily="34" charset="0"/>
                <a:cs typeface="Arial" panose="020B0604020202020204" pitchFamily="34" charset="0"/>
              </a:rPr>
              <a:t>MỘT SỐ THIẾT BỊ VOIP PHỔ BIẾN</a:t>
            </a:r>
          </a:p>
        </p:txBody>
      </p:sp>
      <p:pic>
        <p:nvPicPr>
          <p:cNvPr id="3074" name="Picture 2" descr="Điện thoại IP Phone - Thiết Bị IP Phone Tổng Đài">
            <a:extLst>
              <a:ext uri="{FF2B5EF4-FFF2-40B4-BE49-F238E27FC236}">
                <a16:creationId xmlns:a16="http://schemas.microsoft.com/office/drawing/2014/main" id="{E5CF0F2D-1C36-95F4-D032-EA3A44BE2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790" y="664229"/>
            <a:ext cx="2209546" cy="1564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943B99-8A02-0E90-F0BE-9C11CF880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882" y="897822"/>
            <a:ext cx="1655765" cy="1233027"/>
          </a:xfrm>
          <a:prstGeom prst="rect">
            <a:avLst/>
          </a:prstGeom>
        </p:spPr>
      </p:pic>
      <p:pic>
        <p:nvPicPr>
          <p:cNvPr id="6" name="Picture 5">
            <a:extLst>
              <a:ext uri="{FF2B5EF4-FFF2-40B4-BE49-F238E27FC236}">
                <a16:creationId xmlns:a16="http://schemas.microsoft.com/office/drawing/2014/main" id="{469303F4-5E31-7F23-26DD-2A7C8503B2AB}"/>
              </a:ext>
            </a:extLst>
          </p:cNvPr>
          <p:cNvPicPr>
            <a:picLocks noChangeAspect="1"/>
          </p:cNvPicPr>
          <p:nvPr/>
        </p:nvPicPr>
        <p:blipFill>
          <a:blip r:embed="rId4"/>
          <a:stretch>
            <a:fillRect/>
          </a:stretch>
        </p:blipFill>
        <p:spPr>
          <a:xfrm>
            <a:off x="8235095" y="2731299"/>
            <a:ext cx="1756162" cy="1395400"/>
          </a:xfrm>
          <a:prstGeom prst="rect">
            <a:avLst/>
          </a:prstGeom>
        </p:spPr>
      </p:pic>
      <p:sp>
        <p:nvSpPr>
          <p:cNvPr id="10" name="Arc 9">
            <a:extLst>
              <a:ext uri="{FF2B5EF4-FFF2-40B4-BE49-F238E27FC236}">
                <a16:creationId xmlns:a16="http://schemas.microsoft.com/office/drawing/2014/main" id="{2533C4B6-73A4-6FAD-80B4-C98AA8969F60}"/>
              </a:ext>
            </a:extLst>
          </p:cNvPr>
          <p:cNvSpPr/>
          <p:nvPr/>
        </p:nvSpPr>
        <p:spPr>
          <a:xfrm>
            <a:off x="3796336" y="1383656"/>
            <a:ext cx="4149968" cy="4149968"/>
          </a:xfrm>
          <a:prstGeom prst="arc">
            <a:avLst>
              <a:gd name="adj1" fmla="val 19061383"/>
              <a:gd name="adj2" fmla="val 2491820"/>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Arc 10">
            <a:extLst>
              <a:ext uri="{FF2B5EF4-FFF2-40B4-BE49-F238E27FC236}">
                <a16:creationId xmlns:a16="http://schemas.microsoft.com/office/drawing/2014/main" id="{8479426D-4454-FD82-7604-E682A136CE4C}"/>
              </a:ext>
            </a:extLst>
          </p:cNvPr>
          <p:cNvSpPr/>
          <p:nvPr/>
        </p:nvSpPr>
        <p:spPr>
          <a:xfrm flipH="1">
            <a:off x="3572159" y="1354016"/>
            <a:ext cx="4149968" cy="4149968"/>
          </a:xfrm>
          <a:prstGeom prst="arc">
            <a:avLst>
              <a:gd name="adj1" fmla="val 19061383"/>
              <a:gd name="adj2" fmla="val 2491820"/>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8719728B-AF47-68CE-1DA9-632B1A4A2987}"/>
              </a:ext>
            </a:extLst>
          </p:cNvPr>
          <p:cNvSpPr/>
          <p:nvPr/>
        </p:nvSpPr>
        <p:spPr>
          <a:xfrm>
            <a:off x="7841621" y="3353796"/>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51ECAED2-A03F-DE4C-DB04-64C9E312A521}"/>
              </a:ext>
            </a:extLst>
          </p:cNvPr>
          <p:cNvSpPr/>
          <p:nvPr/>
        </p:nvSpPr>
        <p:spPr>
          <a:xfrm>
            <a:off x="7367752" y="4690226"/>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152D838E-86CC-FFD6-11A4-6146741D4C1A}"/>
              </a:ext>
            </a:extLst>
          </p:cNvPr>
          <p:cNvSpPr/>
          <p:nvPr/>
        </p:nvSpPr>
        <p:spPr>
          <a:xfrm>
            <a:off x="7367752" y="2052534"/>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9EB18112-B157-7863-868F-DDD146E59F87}"/>
              </a:ext>
            </a:extLst>
          </p:cNvPr>
          <p:cNvSpPr/>
          <p:nvPr/>
        </p:nvSpPr>
        <p:spPr>
          <a:xfrm flipH="1">
            <a:off x="3467155" y="3324156"/>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8F34F06D-8B37-4DB0-0BF9-8C8EA3CECF49}"/>
              </a:ext>
            </a:extLst>
          </p:cNvPr>
          <p:cNvSpPr/>
          <p:nvPr/>
        </p:nvSpPr>
        <p:spPr>
          <a:xfrm flipH="1">
            <a:off x="3941024" y="4660586"/>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F50E560D-C229-F15C-034C-760A7DCA91C0}"/>
              </a:ext>
            </a:extLst>
          </p:cNvPr>
          <p:cNvSpPr/>
          <p:nvPr/>
        </p:nvSpPr>
        <p:spPr>
          <a:xfrm flipH="1">
            <a:off x="3941024" y="2022894"/>
            <a:ext cx="209687" cy="209687"/>
          </a:xfrm>
          <a:prstGeom prst="ellipse">
            <a:avLst/>
          </a:prstGeom>
          <a:solidFill>
            <a:schemeClr val="bg1"/>
          </a:solidFill>
          <a:ln w="50800">
            <a:solidFill>
              <a:srgbClr val="0070C0"/>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8" name="Title 17">
            <a:extLst>
              <a:ext uri="{FF2B5EF4-FFF2-40B4-BE49-F238E27FC236}">
                <a16:creationId xmlns:a16="http://schemas.microsoft.com/office/drawing/2014/main" id="{ADBDD265-3792-FF9E-2E27-9C463C5EF11E}"/>
              </a:ext>
            </a:extLst>
          </p:cNvPr>
          <p:cNvSpPr>
            <a:spLocks noGrp="1"/>
          </p:cNvSpPr>
          <p:nvPr>
            <p:ph type="title"/>
          </p:nvPr>
        </p:nvSpPr>
        <p:spPr>
          <a:xfrm>
            <a:off x="7870883" y="2208403"/>
            <a:ext cx="1166227" cy="261448"/>
          </a:xfrm>
        </p:spPr>
        <p:txBody>
          <a:bodyPr>
            <a:normAutofit/>
          </a:bodyPr>
          <a:lstStyle/>
          <a:p>
            <a:r>
              <a:rPr lang="en-US" sz="1100">
                <a:latin typeface="Times New Roman" panose="02020603050405020304" pitchFamily="18" charset="0"/>
                <a:cs typeface="Times New Roman" panose="02020603050405020304" pitchFamily="18" charset="0"/>
              </a:rPr>
              <a:t>VoIP ATA</a:t>
            </a:r>
          </a:p>
        </p:txBody>
      </p:sp>
      <p:sp>
        <p:nvSpPr>
          <p:cNvPr id="19" name="Title 17">
            <a:extLst>
              <a:ext uri="{FF2B5EF4-FFF2-40B4-BE49-F238E27FC236}">
                <a16:creationId xmlns:a16="http://schemas.microsoft.com/office/drawing/2014/main" id="{98BB1BC6-EF0D-140D-EE4A-3A9794797CA9}"/>
              </a:ext>
            </a:extLst>
          </p:cNvPr>
          <p:cNvSpPr txBox="1">
            <a:spLocks/>
          </p:cNvSpPr>
          <p:nvPr/>
        </p:nvSpPr>
        <p:spPr>
          <a:xfrm>
            <a:off x="8481994" y="4126699"/>
            <a:ext cx="1166227" cy="26144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1100" err="1">
                <a:latin typeface="Times New Roman" panose="02020603050405020304" pitchFamily="18" charset="0"/>
                <a:cs typeface="Times New Roman" panose="02020603050405020304" pitchFamily="18" charset="0"/>
              </a:rPr>
              <a:t>GATEway</a:t>
            </a:r>
            <a:r>
              <a:rPr lang="en-US" sz="1100">
                <a:latin typeface="Times New Roman" panose="02020603050405020304" pitchFamily="18" charset="0"/>
                <a:cs typeface="Times New Roman" panose="02020603050405020304" pitchFamily="18" charset="0"/>
              </a:rPr>
              <a:t> </a:t>
            </a:r>
            <a:r>
              <a:rPr lang="en-US" sz="1100" err="1">
                <a:latin typeface="Times New Roman" panose="02020603050405020304" pitchFamily="18" charset="0"/>
                <a:cs typeface="Times New Roman" panose="02020603050405020304" pitchFamily="18" charset="0"/>
              </a:rPr>
              <a:t>voip</a:t>
            </a:r>
            <a:endParaRPr lang="en-US" sz="110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465EC235-0EB2-5C6B-E7DF-89918341D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3857" y="2702099"/>
            <a:ext cx="2209546" cy="1244114"/>
          </a:xfrm>
          <a:prstGeom prst="rect">
            <a:avLst/>
          </a:prstGeom>
        </p:spPr>
      </p:pic>
      <p:sp>
        <p:nvSpPr>
          <p:cNvPr id="24" name="Title 17">
            <a:extLst>
              <a:ext uri="{FF2B5EF4-FFF2-40B4-BE49-F238E27FC236}">
                <a16:creationId xmlns:a16="http://schemas.microsoft.com/office/drawing/2014/main" id="{78A9FBC8-90C7-2C12-9762-982DA5609FD4}"/>
              </a:ext>
            </a:extLst>
          </p:cNvPr>
          <p:cNvSpPr txBox="1">
            <a:spLocks/>
          </p:cNvSpPr>
          <p:nvPr/>
        </p:nvSpPr>
        <p:spPr>
          <a:xfrm>
            <a:off x="2094419" y="2334470"/>
            <a:ext cx="1166227" cy="26144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1100">
                <a:latin typeface="Times New Roman" panose="02020603050405020304" pitchFamily="18" charset="0"/>
                <a:cs typeface="Times New Roman" panose="02020603050405020304" pitchFamily="18" charset="0"/>
              </a:rPr>
              <a:t>Ip phone</a:t>
            </a:r>
          </a:p>
        </p:txBody>
      </p:sp>
      <p:sp>
        <p:nvSpPr>
          <p:cNvPr id="25" name="Title 17">
            <a:extLst>
              <a:ext uri="{FF2B5EF4-FFF2-40B4-BE49-F238E27FC236}">
                <a16:creationId xmlns:a16="http://schemas.microsoft.com/office/drawing/2014/main" id="{98B5CCE4-2BA8-3C23-6088-B86643AF8B83}"/>
              </a:ext>
            </a:extLst>
          </p:cNvPr>
          <p:cNvSpPr txBox="1">
            <a:spLocks/>
          </p:cNvSpPr>
          <p:nvPr/>
        </p:nvSpPr>
        <p:spPr>
          <a:xfrm>
            <a:off x="2009169" y="4052394"/>
            <a:ext cx="1166227" cy="26144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1100">
                <a:latin typeface="Times New Roman" panose="02020603050405020304" pitchFamily="18" charset="0"/>
                <a:cs typeface="Times New Roman" panose="02020603050405020304" pitchFamily="18" charset="0"/>
              </a:rPr>
              <a:t>Mobile phone</a:t>
            </a:r>
          </a:p>
        </p:txBody>
      </p:sp>
      <p:pic>
        <p:nvPicPr>
          <p:cNvPr id="27" name="Picture 26">
            <a:extLst>
              <a:ext uri="{FF2B5EF4-FFF2-40B4-BE49-F238E27FC236}">
                <a16:creationId xmlns:a16="http://schemas.microsoft.com/office/drawing/2014/main" id="{1FD3DA3B-D948-3D4B-FC8B-201EB8FF0D06}"/>
              </a:ext>
            </a:extLst>
          </p:cNvPr>
          <p:cNvPicPr>
            <a:picLocks noChangeAspect="1"/>
          </p:cNvPicPr>
          <p:nvPr/>
        </p:nvPicPr>
        <p:blipFill>
          <a:blip r:embed="rId6"/>
          <a:stretch>
            <a:fillRect/>
          </a:stretch>
        </p:blipFill>
        <p:spPr>
          <a:xfrm>
            <a:off x="2498196" y="4661904"/>
            <a:ext cx="1238393" cy="1051006"/>
          </a:xfrm>
          <a:prstGeom prst="rect">
            <a:avLst/>
          </a:prstGeom>
        </p:spPr>
      </p:pic>
      <p:sp>
        <p:nvSpPr>
          <p:cNvPr id="29" name="TextBox 28">
            <a:extLst>
              <a:ext uri="{FF2B5EF4-FFF2-40B4-BE49-F238E27FC236}">
                <a16:creationId xmlns:a16="http://schemas.microsoft.com/office/drawing/2014/main" id="{B9DCBCBE-1850-EE7B-2CA2-7B860C2B0B27}"/>
              </a:ext>
            </a:extLst>
          </p:cNvPr>
          <p:cNvSpPr txBox="1"/>
          <p:nvPr/>
        </p:nvSpPr>
        <p:spPr>
          <a:xfrm>
            <a:off x="2700836" y="5829373"/>
            <a:ext cx="1532638" cy="261610"/>
          </a:xfrm>
          <a:prstGeom prst="rect">
            <a:avLst/>
          </a:prstGeom>
          <a:noFill/>
        </p:spPr>
        <p:txBody>
          <a:bodyPr wrap="square">
            <a:spAutoFit/>
          </a:bodyPr>
          <a:lstStyle/>
          <a:p>
            <a:r>
              <a:rPr lang="en-US" sz="1100">
                <a:latin typeface="Times New Roman" panose="02020603050405020304" pitchFamily="18" charset="0"/>
                <a:cs typeface="Times New Roman" panose="02020603050405020304" pitchFamily="18" charset="0"/>
              </a:rPr>
              <a:t>COMPUTER</a:t>
            </a:r>
          </a:p>
        </p:txBody>
      </p:sp>
      <p:pic>
        <p:nvPicPr>
          <p:cNvPr id="31" name="Picture 30">
            <a:extLst>
              <a:ext uri="{FF2B5EF4-FFF2-40B4-BE49-F238E27FC236}">
                <a16:creationId xmlns:a16="http://schemas.microsoft.com/office/drawing/2014/main" id="{608D32C5-99D8-8746-E03F-E851A4F4E2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4882" y="4422186"/>
            <a:ext cx="1756162" cy="1159352"/>
          </a:xfrm>
          <a:prstGeom prst="rect">
            <a:avLst/>
          </a:prstGeom>
        </p:spPr>
      </p:pic>
      <p:sp>
        <p:nvSpPr>
          <p:cNvPr id="3075" name="TextBox 3074">
            <a:extLst>
              <a:ext uri="{FF2B5EF4-FFF2-40B4-BE49-F238E27FC236}">
                <a16:creationId xmlns:a16="http://schemas.microsoft.com/office/drawing/2014/main" id="{4CC66771-CD62-4B8B-E697-9FF7D5526553}"/>
              </a:ext>
            </a:extLst>
          </p:cNvPr>
          <p:cNvSpPr txBox="1"/>
          <p:nvPr/>
        </p:nvSpPr>
        <p:spPr>
          <a:xfrm>
            <a:off x="7769182" y="5533462"/>
            <a:ext cx="1676892" cy="261610"/>
          </a:xfrm>
          <a:prstGeom prst="rect">
            <a:avLst/>
          </a:prstGeom>
          <a:noFill/>
        </p:spPr>
        <p:txBody>
          <a:bodyPr wrap="square">
            <a:spAutoFit/>
          </a:bodyPr>
          <a:lstStyle/>
          <a:p>
            <a:r>
              <a:rPr lang="en-US" sz="1100">
                <a:latin typeface="Times New Roman" panose="02020603050405020304" pitchFamily="18" charset="0"/>
                <a:cs typeface="Times New Roman" panose="02020603050405020304" pitchFamily="18" charset="0"/>
              </a:rPr>
              <a:t>Online meeting equipment</a:t>
            </a:r>
          </a:p>
        </p:txBody>
      </p:sp>
    </p:spTree>
    <p:extLst>
      <p:ext uri="{BB962C8B-B14F-4D97-AF65-F5344CB8AC3E}">
        <p14:creationId xmlns:p14="http://schemas.microsoft.com/office/powerpoint/2010/main" val="310894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171344D-7E95-A7F6-050A-A4BF1832FF8A}"/>
              </a:ext>
            </a:extLst>
          </p:cNvPr>
          <p:cNvSpPr/>
          <p:nvPr/>
        </p:nvSpPr>
        <p:spPr>
          <a:xfrm>
            <a:off x="801278" y="2677211"/>
            <a:ext cx="4562574" cy="20079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vi-VN" b="1" i="1">
                <a:solidFill>
                  <a:schemeClr val="tx1"/>
                </a:solidFill>
                <a:effectLst/>
                <a:latin typeface="Times New Roman" panose="02020603050405020304" pitchFamily="18" charset="0"/>
              </a:rPr>
              <a:t>Chi phí thấp</a:t>
            </a:r>
            <a:endParaRPr lang="en-US" b="1" i="1">
              <a:solidFill>
                <a:schemeClr val="tx1"/>
              </a:solidFill>
              <a:latin typeface="Times New Roman" panose="02020603050405020304" pitchFamily="18" charset="0"/>
            </a:endParaRPr>
          </a:p>
          <a:p>
            <a:pPr marL="285750" indent="-285750">
              <a:buFont typeface="Arial" panose="020B0604020202020204" pitchFamily="34" charset="0"/>
              <a:buChar char="•"/>
            </a:pPr>
            <a:r>
              <a:rPr lang="en-US" b="1" i="1">
                <a:solidFill>
                  <a:schemeClr val="tx1"/>
                </a:solidFill>
                <a:effectLst/>
                <a:latin typeface="Times New Roman" panose="02020603050405020304" pitchFamily="18" charset="0"/>
              </a:rPr>
              <a:t>Tiện lợi và tích hợp</a:t>
            </a:r>
          </a:p>
          <a:p>
            <a:pPr marL="285750" indent="-285750">
              <a:buFont typeface="Arial" panose="020B0604020202020204" pitchFamily="34" charset="0"/>
              <a:buChar char="•"/>
            </a:pPr>
            <a:r>
              <a:rPr lang="vi-VN" b="1" i="1">
                <a:solidFill>
                  <a:schemeClr val="tx1"/>
                </a:solidFill>
                <a:latin typeface="Times New Roman" panose="02020603050405020304" pitchFamily="18" charset="0"/>
                <a:cs typeface="Times New Roman" panose="02020603050405020304" pitchFamily="18" charset="0"/>
              </a:rPr>
              <a:t>Khả năng di </a:t>
            </a:r>
            <a:r>
              <a:rPr lang="en-US" b="1" i="1">
                <a:solidFill>
                  <a:schemeClr val="tx1"/>
                </a:solidFill>
                <a:latin typeface="Times New Roman" panose="02020603050405020304" pitchFamily="18" charset="0"/>
                <a:cs typeface="Times New Roman" panose="02020603050405020304" pitchFamily="18" charset="0"/>
              </a:rPr>
              <a:t>động</a:t>
            </a:r>
            <a:endParaRPr lang="vi-VN" i="1">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b="1" i="1">
                <a:solidFill>
                  <a:schemeClr val="tx1"/>
                </a:solidFill>
                <a:latin typeface="Times New Roman" panose="02020603050405020304" pitchFamily="18" charset="0"/>
                <a:cs typeface="Times New Roman" panose="02020603050405020304" pitchFamily="18" charset="0"/>
              </a:rPr>
              <a:t>Đa chức năng</a:t>
            </a:r>
            <a:endParaRPr lang="en-US" b="1" i="1">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b="1" i="1">
                <a:solidFill>
                  <a:schemeClr val="tx1"/>
                </a:solidFill>
                <a:latin typeface="Times New Roman" panose="02020603050405020304" pitchFamily="18" charset="0"/>
                <a:cs typeface="Times New Roman" panose="02020603050405020304" pitchFamily="18" charset="0"/>
              </a:rPr>
              <a:t>Tích hợp dễ dàng với hệ thống hiện có</a:t>
            </a:r>
            <a:endParaRPr lang="en-US" i="1">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3C7E0FE-1D00-A82E-B695-64E0EB8234EC}"/>
              </a:ext>
            </a:extLst>
          </p:cNvPr>
          <p:cNvSpPr/>
          <p:nvPr/>
        </p:nvSpPr>
        <p:spPr>
          <a:xfrm>
            <a:off x="6096000" y="2677211"/>
            <a:ext cx="4562574" cy="20079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vi-VN" b="1" i="1">
                <a:solidFill>
                  <a:schemeClr val="tx1"/>
                </a:solidFill>
                <a:effectLst/>
                <a:latin typeface="Times New Roman" panose="02020603050405020304" pitchFamily="18" charset="0"/>
                <a:cs typeface="Times New Roman" panose="02020603050405020304" pitchFamily="18" charset="0"/>
              </a:rPr>
              <a:t>Phụ thuộc vào kết nối internet</a:t>
            </a:r>
            <a:endParaRPr lang="en-US" b="1" i="1">
              <a:solidFill>
                <a:schemeClr val="tx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1">
                <a:solidFill>
                  <a:schemeClr val="tx1"/>
                </a:solidFill>
                <a:effectLst/>
                <a:latin typeface="Times New Roman" panose="02020603050405020304" pitchFamily="18" charset="0"/>
                <a:cs typeface="Times New Roman" panose="02020603050405020304" pitchFamily="18" charset="0"/>
              </a:rPr>
              <a:t>Khả năng bị tấn công</a:t>
            </a:r>
          </a:p>
          <a:p>
            <a:pPr marL="285750" indent="-285750">
              <a:buFont typeface="Arial" panose="020B0604020202020204" pitchFamily="34" charset="0"/>
              <a:buChar char="•"/>
            </a:pPr>
            <a:r>
              <a:rPr lang="vi-VN" b="1" i="1">
                <a:solidFill>
                  <a:schemeClr val="tx1"/>
                </a:solidFill>
                <a:latin typeface="Times New Roman" panose="02020603050405020304" pitchFamily="18" charset="0"/>
                <a:cs typeface="Times New Roman" panose="02020603050405020304" pitchFamily="18" charset="0"/>
              </a:rPr>
              <a:t>Chất lượng cuộc gọi không ổn định</a:t>
            </a:r>
            <a:endParaRPr lang="en-US" b="1" i="1">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1">
                <a:effectLst/>
                <a:latin typeface="Times New Roman" panose="02020603050405020304" pitchFamily="18" charset="0"/>
                <a:cs typeface="Times New Roman" panose="02020603050405020304" pitchFamily="18" charset="0"/>
              </a:rPr>
              <a:t>Khả năng cắt mất nguồn điện</a:t>
            </a:r>
          </a:p>
          <a:p>
            <a:pPr marL="285750" indent="-285750">
              <a:buFont typeface="Arial" panose="020B0604020202020204" pitchFamily="34" charset="0"/>
              <a:buChar char="•"/>
            </a:pPr>
            <a:r>
              <a:rPr lang="vi-VN" b="1" i="1">
                <a:solidFill>
                  <a:schemeClr val="tx1"/>
                </a:solidFill>
                <a:latin typeface="Times New Roman" panose="02020603050405020304" pitchFamily="18" charset="0"/>
                <a:cs typeface="Times New Roman" panose="02020603050405020304" pitchFamily="18" charset="0"/>
              </a:rPr>
              <a:t>Chưa phù hợp cho một số ứng dụng</a:t>
            </a:r>
            <a:endParaRPr lang="en-US" i="1">
              <a:solidFill>
                <a:schemeClr val="tx1"/>
              </a:solidFill>
              <a:latin typeface="Times New Roman" panose="02020603050405020304" pitchFamily="18" charset="0"/>
              <a:cs typeface="Times New Roman" panose="02020603050405020304" pitchFamily="18" charset="0"/>
            </a:endParaRPr>
          </a:p>
        </p:txBody>
      </p:sp>
      <p:sp>
        <p:nvSpPr>
          <p:cNvPr id="11" name="Speech Bubble: Oval 10">
            <a:extLst>
              <a:ext uri="{FF2B5EF4-FFF2-40B4-BE49-F238E27FC236}">
                <a16:creationId xmlns:a16="http://schemas.microsoft.com/office/drawing/2014/main" id="{FA09CC83-A1BD-F2AD-4E5B-509FAE87E85A}"/>
              </a:ext>
            </a:extLst>
          </p:cNvPr>
          <p:cNvSpPr/>
          <p:nvPr/>
        </p:nvSpPr>
        <p:spPr>
          <a:xfrm>
            <a:off x="801278" y="1932495"/>
            <a:ext cx="1560136" cy="61264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Ưu điểm</a:t>
            </a:r>
          </a:p>
        </p:txBody>
      </p:sp>
      <p:sp>
        <p:nvSpPr>
          <p:cNvPr id="12" name="Speech Bubble: Oval 11">
            <a:extLst>
              <a:ext uri="{FF2B5EF4-FFF2-40B4-BE49-F238E27FC236}">
                <a16:creationId xmlns:a16="http://schemas.microsoft.com/office/drawing/2014/main" id="{C58CE49E-C1BF-0101-AA18-A633E42511D1}"/>
              </a:ext>
            </a:extLst>
          </p:cNvPr>
          <p:cNvSpPr/>
          <p:nvPr/>
        </p:nvSpPr>
        <p:spPr>
          <a:xfrm>
            <a:off x="6095999" y="1932495"/>
            <a:ext cx="2077039" cy="61264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Nhược điểm</a:t>
            </a:r>
          </a:p>
        </p:txBody>
      </p:sp>
    </p:spTree>
    <p:extLst>
      <p:ext uri="{BB962C8B-B14F-4D97-AF65-F5344CB8AC3E}">
        <p14:creationId xmlns:p14="http://schemas.microsoft.com/office/powerpoint/2010/main" val="287549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6740-597C-7DDF-D89C-40673C4FC0E9}"/>
              </a:ext>
            </a:extLst>
          </p:cNvPr>
          <p:cNvSpPr>
            <a:spLocks noGrp="1"/>
          </p:cNvSpPr>
          <p:nvPr>
            <p:ph type="title"/>
          </p:nvPr>
        </p:nvSpPr>
        <p:spPr>
          <a:xfrm>
            <a:off x="913774" y="961536"/>
            <a:ext cx="6684230" cy="838984"/>
          </a:xfrm>
        </p:spPr>
        <p:txBody>
          <a:bodyPr>
            <a:normAutofit/>
          </a:bodyPr>
          <a:lstStyle/>
          <a:p>
            <a:r>
              <a:rPr lang="en-US" sz="2400">
                <a:latin typeface="Times New Roman" panose="02020603050405020304" pitchFamily="18" charset="0"/>
                <a:cs typeface="Times New Roman" panose="02020603050405020304" pitchFamily="18" charset="0"/>
              </a:rPr>
              <a:t>TRIỂN KHAI TÍNH NĂNG TỔNG ĐÀI FreePBX</a:t>
            </a:r>
          </a:p>
        </p:txBody>
      </p:sp>
      <p:sp>
        <p:nvSpPr>
          <p:cNvPr id="4" name="TextBox 3">
            <a:extLst>
              <a:ext uri="{FF2B5EF4-FFF2-40B4-BE49-F238E27FC236}">
                <a16:creationId xmlns:a16="http://schemas.microsoft.com/office/drawing/2014/main" id="{742A6C83-B96C-E77B-8978-60D1B69039E3}"/>
              </a:ext>
            </a:extLst>
          </p:cNvPr>
          <p:cNvSpPr txBox="1"/>
          <p:nvPr/>
        </p:nvSpPr>
        <p:spPr>
          <a:xfrm>
            <a:off x="913773" y="1551188"/>
            <a:ext cx="7730606" cy="498663"/>
          </a:xfrm>
          <a:prstGeom prst="rect">
            <a:avLst/>
          </a:prstGeom>
          <a:noFill/>
        </p:spPr>
        <p:txBody>
          <a:bodyPr wrap="square" rtlCol="0">
            <a:spAutoFit/>
          </a:bodyPr>
          <a:lstStyle/>
          <a:p>
            <a:pPr algn="just">
              <a:lnSpc>
                <a:spcPct val="150000"/>
              </a:lnSpc>
            </a:pPr>
            <a:r>
              <a:rPr lang="en-US" sz="2000">
                <a:latin typeface="Times New Roman" panose="02020603050405020304" pitchFamily="18" charset="0"/>
                <a:cs typeface="Times New Roman" panose="02020603050405020304" pitchFamily="18" charset="0"/>
              </a:rPr>
              <a:t>Demo chức năng gọi điện: Tổng đài nhóm 1 gọi sang tổng đài nhóm 2</a:t>
            </a:r>
          </a:p>
        </p:txBody>
      </p:sp>
      <p:pic>
        <p:nvPicPr>
          <p:cNvPr id="7" name="Picture 6">
            <a:extLst>
              <a:ext uri="{FF2B5EF4-FFF2-40B4-BE49-F238E27FC236}">
                <a16:creationId xmlns:a16="http://schemas.microsoft.com/office/drawing/2014/main" id="{95767A31-EC33-CEA5-EEC0-5B8850AE62E3}"/>
              </a:ext>
            </a:extLst>
          </p:cNvPr>
          <p:cNvPicPr>
            <a:picLocks noChangeAspect="1"/>
          </p:cNvPicPr>
          <p:nvPr/>
        </p:nvPicPr>
        <p:blipFill>
          <a:blip r:embed="rId2"/>
          <a:stretch>
            <a:fillRect/>
          </a:stretch>
        </p:blipFill>
        <p:spPr>
          <a:xfrm>
            <a:off x="913773" y="2186920"/>
            <a:ext cx="10332404" cy="4543818"/>
          </a:xfrm>
          <a:prstGeom prst="rect">
            <a:avLst/>
          </a:prstGeom>
        </p:spPr>
      </p:pic>
    </p:spTree>
    <p:extLst>
      <p:ext uri="{BB962C8B-B14F-4D97-AF65-F5344CB8AC3E}">
        <p14:creationId xmlns:p14="http://schemas.microsoft.com/office/powerpoint/2010/main" val="1635351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7BEF-16BA-CA25-4633-102B1700FA4E}"/>
              </a:ext>
            </a:extLst>
          </p:cNvPr>
          <p:cNvSpPr>
            <a:spLocks noGrp="1"/>
          </p:cNvSpPr>
          <p:nvPr>
            <p:ph type="title"/>
          </p:nvPr>
        </p:nvSpPr>
        <p:spPr>
          <a:xfrm>
            <a:off x="847787" y="1476865"/>
            <a:ext cx="7928568" cy="191679"/>
          </a:xfrm>
        </p:spPr>
        <p:txBody>
          <a:bodyPr>
            <a:noAutofit/>
          </a:bodyPr>
          <a:lstStyle/>
          <a:p>
            <a:r>
              <a:rPr lang="en-US" sz="2000">
                <a:latin typeface="Times New Roman" panose="02020603050405020304" pitchFamily="18" charset="0"/>
                <a:cs typeface="Times New Roman" panose="02020603050405020304" pitchFamily="18" charset="0"/>
              </a:rPr>
              <a:t>Demo chức năng: Nhân sự nhóm 1 gọi Kế toán nhóm 2</a:t>
            </a:r>
          </a:p>
        </p:txBody>
      </p:sp>
      <p:pic>
        <p:nvPicPr>
          <p:cNvPr id="4" name="Picture 3">
            <a:extLst>
              <a:ext uri="{FF2B5EF4-FFF2-40B4-BE49-F238E27FC236}">
                <a16:creationId xmlns:a16="http://schemas.microsoft.com/office/drawing/2014/main" id="{0CB36720-36FE-413C-4202-05C3E45CFFFF}"/>
              </a:ext>
            </a:extLst>
          </p:cNvPr>
          <p:cNvPicPr>
            <a:picLocks noChangeAspect="1"/>
          </p:cNvPicPr>
          <p:nvPr/>
        </p:nvPicPr>
        <p:blipFill>
          <a:blip r:embed="rId2"/>
          <a:stretch>
            <a:fillRect/>
          </a:stretch>
        </p:blipFill>
        <p:spPr>
          <a:xfrm>
            <a:off x="1047474" y="1809114"/>
            <a:ext cx="10198703" cy="4761367"/>
          </a:xfrm>
          <a:prstGeom prst="rect">
            <a:avLst/>
          </a:prstGeom>
        </p:spPr>
      </p:pic>
    </p:spTree>
    <p:extLst>
      <p:ext uri="{BB962C8B-B14F-4D97-AF65-F5344CB8AC3E}">
        <p14:creationId xmlns:p14="http://schemas.microsoft.com/office/powerpoint/2010/main" val="288244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C2E5-E3B8-EDA9-0008-36A7D3E37E1B}"/>
              </a:ext>
            </a:extLst>
          </p:cNvPr>
          <p:cNvSpPr>
            <a:spLocks noGrp="1"/>
          </p:cNvSpPr>
          <p:nvPr>
            <p:ph type="title"/>
          </p:nvPr>
        </p:nvSpPr>
        <p:spPr>
          <a:xfrm>
            <a:off x="894921" y="1721596"/>
            <a:ext cx="1819999" cy="512557"/>
          </a:xfrm>
        </p:spPr>
        <p:txBody>
          <a:bodyPr>
            <a:noAutofit/>
          </a:bodyPr>
          <a:lstStyle/>
          <a:p>
            <a:pPr marL="342900" indent="-342900">
              <a:buFont typeface="Wingdings" panose="05000000000000000000" pitchFamily="2" charset="2"/>
              <a:buChar char="v"/>
            </a:pPr>
            <a:r>
              <a:rPr lang="en-US" sz="2000">
                <a:latin typeface="Arial" panose="020B0604020202020204" pitchFamily="34" charset="0"/>
                <a:cs typeface="Arial" panose="020B0604020202020204" pitchFamily="34" charset="0"/>
              </a:rPr>
              <a:t>Kết luận</a:t>
            </a:r>
          </a:p>
        </p:txBody>
      </p:sp>
      <p:sp>
        <p:nvSpPr>
          <p:cNvPr id="4" name="TextBox 3">
            <a:extLst>
              <a:ext uri="{FF2B5EF4-FFF2-40B4-BE49-F238E27FC236}">
                <a16:creationId xmlns:a16="http://schemas.microsoft.com/office/drawing/2014/main" id="{E2E8AA1E-1AFD-DA6B-AAC6-D547B9FEE23B}"/>
              </a:ext>
            </a:extLst>
          </p:cNvPr>
          <p:cNvSpPr txBox="1"/>
          <p:nvPr/>
        </p:nvSpPr>
        <p:spPr>
          <a:xfrm>
            <a:off x="1894162" y="2429156"/>
            <a:ext cx="7978959" cy="1631216"/>
          </a:xfrm>
          <a:prstGeom prst="rect">
            <a:avLst/>
          </a:prstGeom>
          <a:noFill/>
        </p:spPr>
        <p:txBody>
          <a:bodyPr wrap="square" rtlCol="0">
            <a:spAutoFit/>
          </a:bodyPr>
          <a:lstStyle/>
          <a:p>
            <a:pPr marL="285750" indent="-285750" algn="l">
              <a:buFont typeface="Wingdings" panose="05000000000000000000" pitchFamily="2" charset="2"/>
              <a:buChar char="q"/>
            </a:pPr>
            <a:r>
              <a:rPr lang="vi-VN" sz="2000">
                <a:latin typeface="Times New Roman" panose="02020603050405020304" pitchFamily="18" charset="0"/>
                <a:cs typeface="Times New Roman" panose="02020603050405020304" pitchFamily="18" charset="0"/>
              </a:rPr>
              <a:t>Ngày nay công nghệ VoIP thường được sử dụng trong tất cả các văn phòng để thực hiện các cuộc gọi thoại đường dài với chất lượng thoại thời gian thực với chi phí thấp</a:t>
            </a:r>
            <a:r>
              <a:rPr lang="en-US" sz="2000">
                <a:latin typeface="Times New Roman" panose="02020603050405020304" pitchFamily="18" charset="0"/>
                <a:cs typeface="Times New Roman" panose="02020603050405020304" pitchFamily="18" charset="0"/>
              </a:rPr>
              <a:t> và nó </a:t>
            </a:r>
            <a:r>
              <a:rPr lang="vi-VN" sz="2000">
                <a:latin typeface="Times New Roman" panose="02020603050405020304" pitchFamily="18" charset="0"/>
                <a:cs typeface="Times New Roman" panose="02020603050405020304" pitchFamily="18" charset="0"/>
              </a:rPr>
              <a:t>sẽ là xu hướng của tương lai. Đã có hơn 50 triệu người và doanh nghiệp bắt đầu đăng ký một nhà cung cấp điện thoại VoIP.</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02600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308</TotalTime>
  <Words>540</Words>
  <Application>Microsoft Office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Britannic Bold</vt:lpstr>
      <vt:lpstr>Times New Roman</vt:lpstr>
      <vt:lpstr>Tw Cen MT</vt:lpstr>
      <vt:lpstr>Wingdings</vt:lpstr>
      <vt:lpstr>Droplet</vt:lpstr>
      <vt:lpstr>BÁO CÁO TIỂU LUẬN VO-IP</vt:lpstr>
      <vt:lpstr>PowerPoint Presentation</vt:lpstr>
      <vt:lpstr>PowerPoint Presentation</vt:lpstr>
      <vt:lpstr>PowerPoint Presentation</vt:lpstr>
      <vt:lpstr>VoIP ATA</vt:lpstr>
      <vt:lpstr>PowerPoint Presentation</vt:lpstr>
      <vt:lpstr>TRIỂN KHAI TÍNH NĂNG TỔNG ĐÀI FreePBX</vt:lpstr>
      <vt:lpstr>Demo chức năng: Nhân sự nhóm 1 gọi Kế toán nhóm 2</vt:lpstr>
      <vt:lpstr>Kết luận</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TIỂU LUẬN VO-IP</dc:title>
  <dc:creator>THANG MINH</dc:creator>
  <cp:lastModifiedBy>THANG MINH</cp:lastModifiedBy>
  <cp:revision>5</cp:revision>
  <dcterms:created xsi:type="dcterms:W3CDTF">2023-10-23T14:27:00Z</dcterms:created>
  <dcterms:modified xsi:type="dcterms:W3CDTF">2023-10-26T13:00:53Z</dcterms:modified>
</cp:coreProperties>
</file>